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Lst>
  <p:notesMasterIdLst>
    <p:notesMasterId r:id="rId32"/>
  </p:notesMasterIdLst>
  <p:sldIdLst>
    <p:sldId id="256" r:id="rId2"/>
    <p:sldId id="314" r:id="rId3"/>
    <p:sldId id="259" r:id="rId4"/>
    <p:sldId id="320" r:id="rId5"/>
    <p:sldId id="318" r:id="rId6"/>
    <p:sldId id="319" r:id="rId7"/>
    <p:sldId id="321" r:id="rId8"/>
    <p:sldId id="322" r:id="rId9"/>
    <p:sldId id="323" r:id="rId10"/>
    <p:sldId id="324" r:id="rId11"/>
    <p:sldId id="315" r:id="rId12"/>
    <p:sldId id="325" r:id="rId13"/>
    <p:sldId id="326" r:id="rId14"/>
    <p:sldId id="327" r:id="rId15"/>
    <p:sldId id="328" r:id="rId16"/>
    <p:sldId id="329" r:id="rId17"/>
    <p:sldId id="330" r:id="rId18"/>
    <p:sldId id="331" r:id="rId19"/>
    <p:sldId id="332" r:id="rId20"/>
    <p:sldId id="316" r:id="rId21"/>
    <p:sldId id="333" r:id="rId22"/>
    <p:sldId id="334" r:id="rId23"/>
    <p:sldId id="336" r:id="rId24"/>
    <p:sldId id="337" r:id="rId25"/>
    <p:sldId id="338" r:id="rId26"/>
    <p:sldId id="340" r:id="rId27"/>
    <p:sldId id="341" r:id="rId28"/>
    <p:sldId id="342" r:id="rId29"/>
    <p:sldId id="343" r:id="rId30"/>
    <p:sldId id="286"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619247-6888-47A2-8BFB-38AA103C3848}">
  <a:tblStyle styleId="{7D619247-6888-47A2-8BFB-38AA103C38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EDF076-ED8D-444D-A6A8-7665B83CC35A}"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10" autoAdjust="0"/>
  </p:normalViewPr>
  <p:slideViewPr>
    <p:cSldViewPr snapToGrid="0">
      <p:cViewPr varScale="1">
        <p:scale>
          <a:sx n="138" d="100"/>
          <a:sy n="138"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554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235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388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060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302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60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012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275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494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89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1"/>
        <p:cNvGrpSpPr/>
        <p:nvPr/>
      </p:nvGrpSpPr>
      <p:grpSpPr>
        <a:xfrm>
          <a:off x="0" y="0"/>
          <a:ext cx="0" cy="0"/>
          <a:chOff x="0" y="0"/>
          <a:chExt cx="0" cy="0"/>
        </a:xfrm>
      </p:grpSpPr>
      <p:sp>
        <p:nvSpPr>
          <p:cNvPr id="5172" name="Google Shape;5172;g2748a336f4c_0_4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3" name="Google Shape;5173;g2748a336f4c_0_4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054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5571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168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124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475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025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230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852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999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577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7"/>
        <p:cNvGrpSpPr/>
        <p:nvPr/>
      </p:nvGrpSpPr>
      <p:grpSpPr>
        <a:xfrm>
          <a:off x="0" y="0"/>
          <a:ext cx="0" cy="0"/>
          <a:chOff x="0" y="0"/>
          <a:chExt cx="0" cy="0"/>
        </a:xfrm>
      </p:grpSpPr>
      <p:sp>
        <p:nvSpPr>
          <p:cNvPr id="5378" name="Google Shape;5378;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9" name="Google Shape;5379;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7"/>
        <p:cNvGrpSpPr/>
        <p:nvPr/>
      </p:nvGrpSpPr>
      <p:grpSpPr>
        <a:xfrm>
          <a:off x="0" y="0"/>
          <a:ext cx="0" cy="0"/>
          <a:chOff x="0" y="0"/>
          <a:chExt cx="0" cy="0"/>
        </a:xfrm>
      </p:grpSpPr>
      <p:sp>
        <p:nvSpPr>
          <p:cNvPr id="5338" name="Google Shape;5338;g2754768b034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9" name="Google Shape;5339;g2754768b034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88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79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48a336f4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48a336f4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61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48a336f4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748a336f4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286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82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7"/>
        <p:cNvGrpSpPr/>
        <p:nvPr/>
      </p:nvGrpSpPr>
      <p:grpSpPr>
        <a:xfrm>
          <a:off x="0" y="0"/>
          <a:ext cx="0" cy="0"/>
          <a:chOff x="0" y="0"/>
          <a:chExt cx="0" cy="0"/>
        </a:xfrm>
      </p:grpSpPr>
      <p:sp>
        <p:nvSpPr>
          <p:cNvPr id="5398" name="Google Shape;5398;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9" name="Google Shape;5399;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551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297000" y="298750"/>
            <a:ext cx="8550000" cy="4545900"/>
          </a:xfrm>
          <a:prstGeom prst="rect">
            <a:avLst/>
          </a:prstGeom>
          <a:noFill/>
          <a:ln>
            <a:noFill/>
          </a:ln>
        </p:spPr>
      </p:sp>
      <p:sp>
        <p:nvSpPr>
          <p:cNvPr id="10" name="Google Shape;10;p2"/>
          <p:cNvSpPr txBox="1">
            <a:spLocks noGrp="1"/>
          </p:cNvSpPr>
          <p:nvPr>
            <p:ph type="ctrTitle"/>
          </p:nvPr>
        </p:nvSpPr>
        <p:spPr>
          <a:xfrm>
            <a:off x="713225" y="3306363"/>
            <a:ext cx="6350100" cy="557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000" b="1">
                <a:latin typeface="Roboto"/>
                <a:ea typeface="Roboto"/>
                <a:cs typeface="Roboto"/>
                <a:sym typeface="Robot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741050"/>
            <a:ext cx="63501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8"/>
        <p:cNvGrpSpPr/>
        <p:nvPr/>
      </p:nvGrpSpPr>
      <p:grpSpPr>
        <a:xfrm>
          <a:off x="0" y="0"/>
          <a:ext cx="0" cy="0"/>
          <a:chOff x="0" y="0"/>
          <a:chExt cx="0" cy="0"/>
        </a:xfrm>
      </p:grpSpPr>
      <p:sp>
        <p:nvSpPr>
          <p:cNvPr id="99" name="Google Shape;99;p24"/>
          <p:cNvSpPr txBox="1">
            <a:spLocks noGrp="1"/>
          </p:cNvSpPr>
          <p:nvPr>
            <p:ph type="title"/>
          </p:nvPr>
        </p:nvSpPr>
        <p:spPr>
          <a:xfrm>
            <a:off x="720000" y="445025"/>
            <a:ext cx="7704000" cy="10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27"/>
          <p:cNvSpPr txBox="1">
            <a:spLocks noGrp="1"/>
          </p:cNvSpPr>
          <p:nvPr>
            <p:ph type="subTitle" idx="1"/>
          </p:nvPr>
        </p:nvSpPr>
        <p:spPr>
          <a:xfrm>
            <a:off x="937626" y="25997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 name="Google Shape;117;p27"/>
          <p:cNvSpPr txBox="1">
            <a:spLocks noGrp="1"/>
          </p:cNvSpPr>
          <p:nvPr>
            <p:ph type="subTitle" idx="2"/>
          </p:nvPr>
        </p:nvSpPr>
        <p:spPr>
          <a:xfrm>
            <a:off x="3484347" y="25997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27"/>
          <p:cNvSpPr txBox="1">
            <a:spLocks noGrp="1"/>
          </p:cNvSpPr>
          <p:nvPr>
            <p:ph type="subTitle" idx="3"/>
          </p:nvPr>
        </p:nvSpPr>
        <p:spPr>
          <a:xfrm>
            <a:off x="6031074" y="25997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27"/>
          <p:cNvSpPr txBox="1">
            <a:spLocks noGrp="1"/>
          </p:cNvSpPr>
          <p:nvPr>
            <p:ph type="subTitle" idx="4"/>
          </p:nvPr>
        </p:nvSpPr>
        <p:spPr>
          <a:xfrm>
            <a:off x="937625" y="21451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27"/>
          <p:cNvSpPr txBox="1">
            <a:spLocks noGrp="1"/>
          </p:cNvSpPr>
          <p:nvPr>
            <p:ph type="subTitle" idx="5"/>
          </p:nvPr>
        </p:nvSpPr>
        <p:spPr>
          <a:xfrm>
            <a:off x="3484350" y="21451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27"/>
          <p:cNvSpPr txBox="1">
            <a:spLocks noGrp="1"/>
          </p:cNvSpPr>
          <p:nvPr>
            <p:ph type="subTitle" idx="6"/>
          </p:nvPr>
        </p:nvSpPr>
        <p:spPr>
          <a:xfrm>
            <a:off x="6031075" y="21451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3982675" y="897925"/>
            <a:ext cx="4448100" cy="89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31"/>
          <p:cNvSpPr txBox="1">
            <a:spLocks noGrp="1"/>
          </p:cNvSpPr>
          <p:nvPr>
            <p:ph type="subTitle" idx="1"/>
          </p:nvPr>
        </p:nvSpPr>
        <p:spPr>
          <a:xfrm>
            <a:off x="3982625" y="1700774"/>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31"/>
          <p:cNvSpPr txBox="1"/>
          <p:nvPr/>
        </p:nvSpPr>
        <p:spPr>
          <a:xfrm>
            <a:off x="4529300" y="3471275"/>
            <a:ext cx="3354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Roboto"/>
                <a:ea typeface="Roboto"/>
                <a:cs typeface="Roboto"/>
                <a:sym typeface="Roboto"/>
              </a:rPr>
              <a:t>CREDITS:</a:t>
            </a:r>
            <a:r>
              <a:rPr lang="en" sz="1000">
                <a:solidFill>
                  <a:schemeClr val="dk1"/>
                </a:solidFill>
                <a:latin typeface="Roboto"/>
                <a:ea typeface="Roboto"/>
                <a:cs typeface="Roboto"/>
                <a:sym typeface="Roboto"/>
              </a:rPr>
              <a:t> This presentation template was created by </a:t>
            </a:r>
            <a:r>
              <a:rPr lang="en" sz="1000" b="1" u="sng">
                <a:solidFill>
                  <a:schemeClr val="hlink"/>
                </a:solidFill>
                <a:latin typeface="Roboto"/>
                <a:ea typeface="Roboto"/>
                <a:cs typeface="Roboto"/>
                <a:sym typeface="Roboto"/>
                <a:hlinkClick r:id="rId2"/>
              </a:rPr>
              <a:t>Slidesgo</a:t>
            </a:r>
            <a:r>
              <a:rPr lang="en" sz="1000">
                <a:solidFill>
                  <a:schemeClr val="dk1"/>
                </a:solidFill>
                <a:latin typeface="Roboto"/>
                <a:ea typeface="Roboto"/>
                <a:cs typeface="Roboto"/>
                <a:sym typeface="Roboto"/>
              </a:rPr>
              <a:t>, and includes icons by </a:t>
            </a:r>
            <a:r>
              <a:rPr lang="en" sz="10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000">
                <a:solidFill>
                  <a:schemeClr val="dk1"/>
                </a:solidFill>
                <a:latin typeface="Roboto"/>
                <a:ea typeface="Roboto"/>
                <a:cs typeface="Roboto"/>
                <a:sym typeface="Roboto"/>
              </a:rPr>
              <a:t>, and infographics &amp; images by </a:t>
            </a:r>
            <a:r>
              <a:rPr lang="en" sz="1000" b="1"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Roboto"/>
                <a:ea typeface="Roboto"/>
                <a:cs typeface="Roboto"/>
                <a:sym typeface="Roboto"/>
              </a:rPr>
              <a:t> </a:t>
            </a:r>
            <a:endParaRPr sz="1000" b="1" u="sng">
              <a:solidFill>
                <a:schemeClr val="dk1"/>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5"/>
          <p:cNvSpPr txBox="1">
            <a:spLocks noGrp="1"/>
          </p:cNvSpPr>
          <p:nvPr>
            <p:ph type="subTitle" idx="1"/>
          </p:nvPr>
        </p:nvSpPr>
        <p:spPr>
          <a:xfrm>
            <a:off x="4985211" y="2042200"/>
            <a:ext cx="3375300" cy="23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2"/>
          </p:nvPr>
        </p:nvSpPr>
        <p:spPr>
          <a:xfrm>
            <a:off x="783489" y="2042200"/>
            <a:ext cx="3375300" cy="236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 name="Google Shape;24;p5"/>
          <p:cNvSpPr txBox="1">
            <a:spLocks noGrp="1"/>
          </p:cNvSpPr>
          <p:nvPr>
            <p:ph type="subTitle" idx="3"/>
          </p:nvPr>
        </p:nvSpPr>
        <p:spPr>
          <a:xfrm>
            <a:off x="4985201" y="1734175"/>
            <a:ext cx="33753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5" name="Google Shape;25;p5"/>
          <p:cNvSpPr txBox="1">
            <a:spLocks noGrp="1"/>
          </p:cNvSpPr>
          <p:nvPr>
            <p:ph type="subTitle" idx="4"/>
          </p:nvPr>
        </p:nvSpPr>
        <p:spPr>
          <a:xfrm>
            <a:off x="783489" y="1734175"/>
            <a:ext cx="33753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lt2"/>
                </a:solidFil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969250" y="1697475"/>
            <a:ext cx="5205300" cy="1748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4800"/>
              <a:buNone/>
              <a:defRPr sz="6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713225" y="1385150"/>
            <a:ext cx="3467400" cy="131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7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6" name="Google Shape;36;p9"/>
          <p:cNvSpPr txBox="1">
            <a:spLocks noGrp="1"/>
          </p:cNvSpPr>
          <p:nvPr>
            <p:ph type="subTitle" idx="1"/>
          </p:nvPr>
        </p:nvSpPr>
        <p:spPr>
          <a:xfrm>
            <a:off x="713225" y="2769550"/>
            <a:ext cx="3467400" cy="9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 name="Google Shape;37;p9"/>
          <p:cNvSpPr>
            <a:spLocks noGrp="1"/>
          </p:cNvSpPr>
          <p:nvPr>
            <p:ph type="pic" idx="2"/>
          </p:nvPr>
        </p:nvSpPr>
        <p:spPr>
          <a:xfrm>
            <a:off x="5064075" y="-3250"/>
            <a:ext cx="40800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13"/>
          <p:cNvSpPr txBox="1">
            <a:spLocks noGrp="1"/>
          </p:cNvSpPr>
          <p:nvPr>
            <p:ph type="subTitle" idx="1"/>
          </p:nvPr>
        </p:nvSpPr>
        <p:spPr>
          <a:xfrm>
            <a:off x="720000" y="2116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subTitle" idx="2"/>
          </p:nvPr>
        </p:nvSpPr>
        <p:spPr>
          <a:xfrm>
            <a:off x="3419269" y="2116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9" name="Google Shape;49;p13"/>
          <p:cNvSpPr txBox="1">
            <a:spLocks noGrp="1"/>
          </p:cNvSpPr>
          <p:nvPr>
            <p:ph type="subTitle" idx="3"/>
          </p:nvPr>
        </p:nvSpPr>
        <p:spPr>
          <a:xfrm>
            <a:off x="720000" y="3550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subTitle" idx="4"/>
          </p:nvPr>
        </p:nvSpPr>
        <p:spPr>
          <a:xfrm>
            <a:off x="3419269" y="3550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 name="Google Shape;51;p13"/>
          <p:cNvSpPr txBox="1">
            <a:spLocks noGrp="1"/>
          </p:cNvSpPr>
          <p:nvPr>
            <p:ph type="subTitle" idx="5"/>
          </p:nvPr>
        </p:nvSpPr>
        <p:spPr>
          <a:xfrm>
            <a:off x="6118545" y="2116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 name="Google Shape;52;p13"/>
          <p:cNvSpPr txBox="1">
            <a:spLocks noGrp="1"/>
          </p:cNvSpPr>
          <p:nvPr>
            <p:ph type="subTitle" idx="6"/>
          </p:nvPr>
        </p:nvSpPr>
        <p:spPr>
          <a:xfrm>
            <a:off x="6118545" y="3550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 name="Google Shape;53;p13"/>
          <p:cNvSpPr txBox="1">
            <a:spLocks noGrp="1"/>
          </p:cNvSpPr>
          <p:nvPr>
            <p:ph type="title" idx="7" hasCustomPrompt="1"/>
          </p:nvPr>
        </p:nvSpPr>
        <p:spPr>
          <a:xfrm>
            <a:off x="818402" y="1344783"/>
            <a:ext cx="734700" cy="4476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8" hasCustomPrompt="1"/>
          </p:nvPr>
        </p:nvSpPr>
        <p:spPr>
          <a:xfrm>
            <a:off x="818402" y="2778191"/>
            <a:ext cx="734700" cy="4476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9" hasCustomPrompt="1"/>
          </p:nvPr>
        </p:nvSpPr>
        <p:spPr>
          <a:xfrm>
            <a:off x="3517677" y="1344783"/>
            <a:ext cx="734700" cy="4476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13" hasCustomPrompt="1"/>
          </p:nvPr>
        </p:nvSpPr>
        <p:spPr>
          <a:xfrm>
            <a:off x="3517677" y="2778191"/>
            <a:ext cx="734700" cy="4476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14" hasCustomPrompt="1"/>
          </p:nvPr>
        </p:nvSpPr>
        <p:spPr>
          <a:xfrm>
            <a:off x="6216952" y="1344783"/>
            <a:ext cx="734700" cy="4476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15" hasCustomPrompt="1"/>
          </p:nvPr>
        </p:nvSpPr>
        <p:spPr>
          <a:xfrm>
            <a:off x="6216952" y="2778191"/>
            <a:ext cx="734700" cy="447600"/>
          </a:xfrm>
          <a:prstGeom prst="rect">
            <a:avLst/>
          </a:prstGeom>
          <a:solidFill>
            <a:schemeClr val="accen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13"/>
          <p:cNvSpPr txBox="1">
            <a:spLocks noGrp="1"/>
          </p:cNvSpPr>
          <p:nvPr>
            <p:ph type="subTitle" idx="17"/>
          </p:nvPr>
        </p:nvSpPr>
        <p:spPr>
          <a:xfrm>
            <a:off x="3419275"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8"/>
          </p:nvPr>
        </p:nvSpPr>
        <p:spPr>
          <a:xfrm>
            <a:off x="611855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subTitle" idx="19"/>
          </p:nvPr>
        </p:nvSpPr>
        <p:spPr>
          <a:xfrm>
            <a:off x="720000"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 name="Google Shape;63;p13"/>
          <p:cNvSpPr txBox="1">
            <a:spLocks noGrp="1"/>
          </p:cNvSpPr>
          <p:nvPr>
            <p:ph type="subTitle" idx="20"/>
          </p:nvPr>
        </p:nvSpPr>
        <p:spPr>
          <a:xfrm>
            <a:off x="3419275"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txBox="1">
            <a:spLocks noGrp="1"/>
          </p:cNvSpPr>
          <p:nvPr>
            <p:ph type="subTitle" idx="21"/>
          </p:nvPr>
        </p:nvSpPr>
        <p:spPr>
          <a:xfrm>
            <a:off x="6118550"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1">
  <p:cSld name="BLANK_1_1_1">
    <p:bg>
      <p:bgPr>
        <a:solidFill>
          <a:schemeClr val="lt1"/>
        </a:solid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353025" y="3357800"/>
            <a:ext cx="4077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0" name="Google Shape;70;p15"/>
          <p:cNvSpPr txBox="1">
            <a:spLocks noGrp="1"/>
          </p:cNvSpPr>
          <p:nvPr>
            <p:ph type="subTitle" idx="1"/>
          </p:nvPr>
        </p:nvSpPr>
        <p:spPr>
          <a:xfrm>
            <a:off x="4353025" y="1253800"/>
            <a:ext cx="4077900" cy="199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71" name="Google Shape;71;p15"/>
          <p:cNvSpPr>
            <a:spLocks noGrp="1"/>
          </p:cNvSpPr>
          <p:nvPr>
            <p:ph type="pic" idx="2"/>
          </p:nvPr>
        </p:nvSpPr>
        <p:spPr>
          <a:xfrm>
            <a:off x="0" y="-3250"/>
            <a:ext cx="4080000" cy="51435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 name="Google Shape;83;p19"/>
          <p:cNvSpPr txBox="1">
            <a:spLocks noGrp="1"/>
          </p:cNvSpPr>
          <p:nvPr>
            <p:ph type="subTitle" idx="1"/>
          </p:nvPr>
        </p:nvSpPr>
        <p:spPr>
          <a:xfrm>
            <a:off x="720000" y="2986350"/>
            <a:ext cx="2785500" cy="8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4" name="Google Shape;84;p19"/>
          <p:cNvSpPr>
            <a:spLocks noGrp="1"/>
          </p:cNvSpPr>
          <p:nvPr>
            <p:ph type="pic" idx="2"/>
          </p:nvPr>
        </p:nvSpPr>
        <p:spPr>
          <a:xfrm>
            <a:off x="4184125" y="690350"/>
            <a:ext cx="4191300" cy="37629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1pPr>
            <a:lvl2pPr lvl="1"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2pPr>
            <a:lvl3pPr lvl="2"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3pPr>
            <a:lvl4pPr lvl="3"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4pPr>
            <a:lvl5pPr lvl="4"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5pPr>
            <a:lvl6pPr lvl="5"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6pPr>
            <a:lvl7pPr lvl="6"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7pPr>
            <a:lvl8pPr lvl="7"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8pPr>
            <a:lvl9pPr lvl="8" rtl="0">
              <a:spcBef>
                <a:spcPts val="0"/>
              </a:spcBef>
              <a:spcAft>
                <a:spcPts val="0"/>
              </a:spcAft>
              <a:buClr>
                <a:schemeClr val="dk1"/>
              </a:buClr>
              <a:buSzPts val="3500"/>
              <a:buFont typeface="Roboto"/>
              <a:buNone/>
              <a:defRPr sz="35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8" r:id="rId6"/>
    <p:sldLayoutId id="2147483659" r:id="rId7"/>
    <p:sldLayoutId id="2147483661" r:id="rId8"/>
    <p:sldLayoutId id="2147483665" r:id="rId9"/>
    <p:sldLayoutId id="2147483670" r:id="rId10"/>
    <p:sldLayoutId id="2147483673" r:id="rId11"/>
    <p:sldLayoutId id="2147483677" r:id="rId12"/>
    <p:sldLayoutId id="2147483678" r:id="rId13"/>
    <p:sldLayoutId id="2147483679"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9.jp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xkcd.com/927/"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7"/>
          <p:cNvPicPr preferRelativeResize="0">
            <a:picLocks noGrp="1"/>
          </p:cNvPicPr>
          <p:nvPr>
            <p:ph type="pic" idx="2"/>
          </p:nvPr>
        </p:nvPicPr>
        <p:blipFill>
          <a:blip r:embed="rId3"/>
          <a:srcRect l="2980" r="2980"/>
          <a:stretch/>
        </p:blipFill>
        <p:spPr>
          <a:xfrm>
            <a:off x="-7650" y="0"/>
            <a:ext cx="9151650" cy="5143500"/>
          </a:xfrm>
          <a:prstGeom prst="rect">
            <a:avLst/>
          </a:prstGeom>
        </p:spPr>
      </p:pic>
      <p:sp>
        <p:nvSpPr>
          <p:cNvPr id="172" name="Google Shape;172;p37"/>
          <p:cNvSpPr/>
          <p:nvPr/>
        </p:nvSpPr>
        <p:spPr>
          <a:xfrm>
            <a:off x="-7650" y="2479964"/>
            <a:ext cx="6650906" cy="2320636"/>
          </a:xfrm>
          <a:prstGeom prst="rect">
            <a:avLst/>
          </a:prstGeom>
          <a:solidFill>
            <a:srgbClr val="A5B7C6">
              <a:alpha val="85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37"/>
          <p:cNvSpPr txBox="1">
            <a:spLocks noGrp="1"/>
          </p:cNvSpPr>
          <p:nvPr>
            <p:ph type="ctrTitle"/>
          </p:nvPr>
        </p:nvSpPr>
        <p:spPr>
          <a:xfrm>
            <a:off x="655369" y="2400161"/>
            <a:ext cx="6350100" cy="55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Interoperability Simulator for Data Spaces</a:t>
            </a:r>
            <a:endParaRPr sz="2400" dirty="0"/>
          </a:p>
        </p:txBody>
      </p:sp>
      <p:sp>
        <p:nvSpPr>
          <p:cNvPr id="174" name="Google Shape;174;p37"/>
          <p:cNvSpPr txBox="1">
            <a:spLocks noGrp="1"/>
          </p:cNvSpPr>
          <p:nvPr>
            <p:ph type="subTitle" idx="1"/>
          </p:nvPr>
        </p:nvSpPr>
        <p:spPr>
          <a:xfrm>
            <a:off x="655369" y="2871174"/>
            <a:ext cx="6350100" cy="625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Aldi Doanta Kurnia</a:t>
            </a:r>
            <a:endParaRPr lang="en" dirty="0"/>
          </a:p>
          <a:p>
            <a:pPr marL="0" lvl="0" indent="0" algn="l" rtl="0">
              <a:spcBef>
                <a:spcPts val="0"/>
              </a:spcBef>
              <a:spcAft>
                <a:spcPts val="0"/>
              </a:spcAft>
              <a:buNone/>
            </a:pPr>
            <a:r>
              <a:rPr lang="en" sz="1400" dirty="0"/>
              <a:t>Master Computer Science – Software Technology</a:t>
            </a:r>
            <a:endParaRPr dirty="0"/>
          </a:p>
        </p:txBody>
      </p:sp>
      <p:sp>
        <p:nvSpPr>
          <p:cNvPr id="7" name="Google Shape;174;p37">
            <a:extLst>
              <a:ext uri="{FF2B5EF4-FFF2-40B4-BE49-F238E27FC236}">
                <a16:creationId xmlns:a16="http://schemas.microsoft.com/office/drawing/2014/main" id="{6BB10B40-5EA4-2B46-C85F-793A303D37EC}"/>
              </a:ext>
            </a:extLst>
          </p:cNvPr>
          <p:cNvSpPr txBox="1">
            <a:spLocks/>
          </p:cNvSpPr>
          <p:nvPr/>
        </p:nvSpPr>
        <p:spPr>
          <a:xfrm>
            <a:off x="655369" y="3411333"/>
            <a:ext cx="6350100" cy="1026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r>
              <a:rPr lang="en-US" sz="1200" b="1" dirty="0"/>
              <a:t>Graduation Committee:</a:t>
            </a:r>
          </a:p>
          <a:p>
            <a:pPr marL="0" indent="0"/>
            <a:r>
              <a:rPr lang="en-US" sz="1200" dirty="0"/>
              <a:t>dr. L. Ferreira Pires</a:t>
            </a:r>
          </a:p>
          <a:p>
            <a:pPr marL="0" indent="0"/>
            <a:r>
              <a:rPr lang="en-US" sz="1200" dirty="0"/>
              <a:t>dr. J.L. </a:t>
            </a:r>
            <a:r>
              <a:rPr lang="en-US" sz="1200" dirty="0" err="1"/>
              <a:t>Rebelo</a:t>
            </a:r>
            <a:r>
              <a:rPr lang="en-US" sz="1200" dirty="0"/>
              <a:t> Moreira</a:t>
            </a:r>
          </a:p>
          <a:p>
            <a:pPr marL="0" indent="0"/>
            <a:r>
              <a:rPr lang="en-US" sz="1200" dirty="0"/>
              <a:t>dr. M.A. </a:t>
            </a:r>
            <a:r>
              <a:rPr lang="en-US" sz="1200" dirty="0" err="1"/>
              <a:t>Lopuhaä</a:t>
            </a:r>
            <a:r>
              <a:rPr lang="en-US" sz="1200" dirty="0"/>
              <a:t> - </a:t>
            </a:r>
            <a:r>
              <a:rPr lang="en-US" sz="1200" dirty="0" err="1"/>
              <a:t>Zwakenberg</a:t>
            </a:r>
            <a:endParaRPr lang="en-US" sz="1200" dirty="0"/>
          </a:p>
          <a:p>
            <a:pPr marL="0" indent="0"/>
            <a:r>
              <a:rPr lang="en-US" sz="1200" dirty="0"/>
              <a:t>D.R. </a:t>
            </a:r>
            <a:r>
              <a:rPr lang="en-US" sz="1200" dirty="0" err="1"/>
              <a:t>Firdausy</a:t>
            </a:r>
            <a:r>
              <a:rPr lang="en-US" sz="1200" dirty="0"/>
              <a:t>, </a:t>
            </a:r>
            <a:r>
              <a:rPr lang="en-US" sz="1200" dirty="0" err="1"/>
              <a:t>EngD</a:t>
            </a:r>
            <a:endParaRPr lang="en-US" sz="1200" dirty="0"/>
          </a:p>
        </p:txBody>
      </p:sp>
      <p:sp>
        <p:nvSpPr>
          <p:cNvPr id="9" name="Google Shape;174;p37">
            <a:extLst>
              <a:ext uri="{FF2B5EF4-FFF2-40B4-BE49-F238E27FC236}">
                <a16:creationId xmlns:a16="http://schemas.microsoft.com/office/drawing/2014/main" id="{63FF3F70-EBF7-4643-E621-4F04C766A531}"/>
              </a:ext>
            </a:extLst>
          </p:cNvPr>
          <p:cNvSpPr txBox="1">
            <a:spLocks/>
          </p:cNvSpPr>
          <p:nvPr/>
        </p:nvSpPr>
        <p:spPr>
          <a:xfrm>
            <a:off x="655369" y="4461839"/>
            <a:ext cx="6350100" cy="400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None/>
              <a:defRPr sz="16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pPr marL="0" indent="0"/>
            <a:r>
              <a:rPr lang="en-US" sz="1200" dirty="0"/>
              <a:t>Faculty of Electrical Engineering, Mathematics and Computer Science (EEMCS)</a:t>
            </a:r>
          </a:p>
        </p:txBody>
      </p:sp>
      <p:pic>
        <p:nvPicPr>
          <p:cNvPr id="11" name="Picture 10" descr="A black background with white lines&#10;&#10;Description automatically generated">
            <a:extLst>
              <a:ext uri="{FF2B5EF4-FFF2-40B4-BE49-F238E27FC236}">
                <a16:creationId xmlns:a16="http://schemas.microsoft.com/office/drawing/2014/main" id="{CA24867F-78B9-9411-B164-D88D28F21789}"/>
              </a:ext>
            </a:extLst>
          </p:cNvPr>
          <p:cNvPicPr>
            <a:picLocks noChangeAspect="1"/>
          </p:cNvPicPr>
          <p:nvPr/>
        </p:nvPicPr>
        <p:blipFill>
          <a:blip r:embed="rId4"/>
          <a:stretch>
            <a:fillRect/>
          </a:stretch>
        </p:blipFill>
        <p:spPr>
          <a:xfrm>
            <a:off x="7563115" y="4346127"/>
            <a:ext cx="1580885" cy="7904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Research Questions</a:t>
            </a:r>
            <a:endParaRPr dirty="0"/>
          </a:p>
        </p:txBody>
      </p:sp>
      <p:sp>
        <p:nvSpPr>
          <p:cNvPr id="2" name="Google Shape;220;p42">
            <a:extLst>
              <a:ext uri="{FF2B5EF4-FFF2-40B4-BE49-F238E27FC236}">
                <a16:creationId xmlns:a16="http://schemas.microsoft.com/office/drawing/2014/main" id="{0D788B49-E8F1-C019-26C8-F885F375BABA}"/>
              </a:ext>
            </a:extLst>
          </p:cNvPr>
          <p:cNvSpPr txBox="1">
            <a:spLocks/>
          </p:cNvSpPr>
          <p:nvPr/>
        </p:nvSpPr>
        <p:spPr>
          <a:xfrm>
            <a:off x="720000" y="2949016"/>
            <a:ext cx="7704000" cy="11914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82600" indent="-342900" algn="ctr">
              <a:spcBef>
                <a:spcPts val="1000"/>
              </a:spcBef>
              <a:buSzPts val="1400"/>
              <a:buFont typeface="+mj-lt"/>
              <a:buAutoNum type="arabicPeriod"/>
            </a:pPr>
            <a:r>
              <a:rPr lang="en-US" sz="1600" dirty="0"/>
              <a:t>What attributes can be gathered?</a:t>
            </a:r>
          </a:p>
          <a:p>
            <a:pPr marL="482600" indent="-342900" algn="ctr">
              <a:spcBef>
                <a:spcPts val="1000"/>
              </a:spcBef>
              <a:buSzPts val="1400"/>
              <a:buFont typeface="+mj-lt"/>
              <a:buAutoNum type="arabicPeriod"/>
            </a:pPr>
            <a:r>
              <a:rPr lang="en-US" sz="1600" dirty="0"/>
              <a:t>How can those attributes be used to assess the information gap?</a:t>
            </a:r>
          </a:p>
          <a:p>
            <a:pPr marL="482600" indent="-342900" algn="ctr">
              <a:spcBef>
                <a:spcPts val="1000"/>
              </a:spcBef>
              <a:buSzPts val="1400"/>
              <a:buFont typeface="+mj-lt"/>
              <a:buAutoNum type="arabicPeriod"/>
            </a:pPr>
            <a:r>
              <a:rPr lang="en-US" sz="1600" dirty="0"/>
              <a:t>How to report the information gap assessment results?</a:t>
            </a:r>
          </a:p>
        </p:txBody>
      </p:sp>
      <p:sp>
        <p:nvSpPr>
          <p:cNvPr id="5" name="TextBox 4">
            <a:extLst>
              <a:ext uri="{FF2B5EF4-FFF2-40B4-BE49-F238E27FC236}">
                <a16:creationId xmlns:a16="http://schemas.microsoft.com/office/drawing/2014/main" id="{E3079C74-22F2-B745-1FD9-A72996CCA612}"/>
              </a:ext>
            </a:extLst>
          </p:cNvPr>
          <p:cNvSpPr txBox="1"/>
          <p:nvPr/>
        </p:nvSpPr>
        <p:spPr>
          <a:xfrm>
            <a:off x="1496072" y="1129101"/>
            <a:ext cx="6151856" cy="1014830"/>
          </a:xfrm>
          <a:prstGeom prst="rect">
            <a:avLst/>
          </a:prstGeom>
          <a:noFill/>
        </p:spPr>
        <p:txBody>
          <a:bodyPr wrap="square">
            <a:spAutoFit/>
          </a:bodyPr>
          <a:lstStyle/>
          <a:p>
            <a:pPr marL="0" indent="0" algn="ctr">
              <a:lnSpc>
                <a:spcPts val="2500"/>
              </a:lnSpc>
              <a:buNone/>
            </a:pPr>
            <a:r>
              <a:rPr lang="en-US" sz="1600" dirty="0"/>
              <a:t>“How can an </a:t>
            </a:r>
            <a:r>
              <a:rPr lang="en-US" sz="1600" b="1" dirty="0"/>
              <a:t>Interoperability Simulator</a:t>
            </a:r>
            <a:r>
              <a:rPr lang="en-US" sz="1600" dirty="0"/>
              <a:t> help the interacting organizations </a:t>
            </a:r>
            <a:r>
              <a:rPr lang="en-US" sz="1600" b="1" dirty="0"/>
              <a:t>measure costs</a:t>
            </a:r>
            <a:r>
              <a:rPr lang="en-US" sz="1600" dirty="0"/>
              <a:t> of </a:t>
            </a:r>
            <a:r>
              <a:rPr lang="en-US" sz="1600" b="1" dirty="0"/>
              <a:t>resolving the information gap</a:t>
            </a:r>
            <a:r>
              <a:rPr lang="en-US" sz="1600" dirty="0"/>
              <a:t> in a data interoperability scenario in data spaces?”</a:t>
            </a:r>
          </a:p>
        </p:txBody>
      </p:sp>
      <p:sp>
        <p:nvSpPr>
          <p:cNvPr id="6" name="Google Shape;5402;p68">
            <a:extLst>
              <a:ext uri="{FF2B5EF4-FFF2-40B4-BE49-F238E27FC236}">
                <a16:creationId xmlns:a16="http://schemas.microsoft.com/office/drawing/2014/main" id="{22B688D6-84E9-6D40-0022-CDCEE8577B82}"/>
              </a:ext>
            </a:extLst>
          </p:cNvPr>
          <p:cNvSpPr txBox="1">
            <a:spLocks/>
          </p:cNvSpPr>
          <p:nvPr/>
        </p:nvSpPr>
        <p:spPr>
          <a:xfrm>
            <a:off x="720000" y="2376316"/>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oboto"/>
              <a:buNone/>
              <a:defRPr sz="3000" b="1"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chemeClr val="dk1"/>
              </a:buClr>
              <a:buSzPts val="3500"/>
              <a:buFont typeface="Roboto"/>
              <a:buNone/>
              <a:defRPr sz="35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500"/>
              <a:buFont typeface="Roboto"/>
              <a:buNone/>
              <a:defRPr sz="35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500"/>
              <a:buFont typeface="Roboto"/>
              <a:buNone/>
              <a:defRPr sz="35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500"/>
              <a:buFont typeface="Roboto"/>
              <a:buNone/>
              <a:defRPr sz="35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500"/>
              <a:buFont typeface="Roboto"/>
              <a:buNone/>
              <a:defRPr sz="35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500"/>
              <a:buFont typeface="Roboto"/>
              <a:buNone/>
              <a:defRPr sz="35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500"/>
              <a:buFont typeface="Roboto"/>
              <a:buNone/>
              <a:defRPr sz="35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500"/>
              <a:buFont typeface="Roboto"/>
              <a:buNone/>
              <a:defRPr sz="3500" b="1" i="0" u="none" strike="noStrike" cap="none">
                <a:solidFill>
                  <a:schemeClr val="dk1"/>
                </a:solidFill>
                <a:latin typeface="Roboto"/>
                <a:ea typeface="Roboto"/>
                <a:cs typeface="Roboto"/>
                <a:sym typeface="Roboto"/>
              </a:defRPr>
            </a:lvl9pPr>
          </a:lstStyle>
          <a:p>
            <a:pPr algn="ctr"/>
            <a:r>
              <a:rPr lang="en-US" dirty="0"/>
              <a:t>Research Sub-questions (paraphrased)</a:t>
            </a:r>
          </a:p>
        </p:txBody>
      </p:sp>
    </p:spTree>
    <p:extLst>
      <p:ext uri="{BB962C8B-B14F-4D97-AF65-F5344CB8AC3E}">
        <p14:creationId xmlns:p14="http://schemas.microsoft.com/office/powerpoint/2010/main" val="255349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7" name="Picture 6" descr="A close up of dots&#10;&#10;Description automatically generated">
            <a:extLst>
              <a:ext uri="{FF2B5EF4-FFF2-40B4-BE49-F238E27FC236}">
                <a16:creationId xmlns:a16="http://schemas.microsoft.com/office/drawing/2014/main" id="{FF438A29-8262-4968-0EE0-1A623ED5CAA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Lst>
          </a:blip>
          <a:stretch>
            <a:fillRect/>
          </a:stretch>
        </p:blipFill>
        <p:spPr>
          <a:xfrm>
            <a:off x="0" y="0"/>
            <a:ext cx="9144000" cy="5143500"/>
          </a:xfrm>
          <a:prstGeom prst="rect">
            <a:avLst/>
          </a:prstGeom>
        </p:spPr>
      </p:pic>
      <p:sp>
        <p:nvSpPr>
          <p:cNvPr id="203" name="Google Shape;203;p40"/>
          <p:cNvSpPr txBox="1">
            <a:spLocks noGrp="1"/>
          </p:cNvSpPr>
          <p:nvPr>
            <p:ph type="title"/>
          </p:nvPr>
        </p:nvSpPr>
        <p:spPr>
          <a:xfrm>
            <a:off x="6074785" y="1788073"/>
            <a:ext cx="3069215" cy="15673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1"/>
                </a:solidFill>
              </a:rPr>
              <a:t>Part 2</a:t>
            </a:r>
            <a:br>
              <a:rPr lang="en" sz="3200" dirty="0">
                <a:solidFill>
                  <a:schemeClr val="accent1"/>
                </a:solidFill>
              </a:rPr>
            </a:br>
            <a:r>
              <a:rPr lang="en" sz="3200" dirty="0">
                <a:solidFill>
                  <a:schemeClr val="accent1"/>
                </a:solidFill>
              </a:rPr>
              <a:t>Treatment Design</a:t>
            </a:r>
            <a:endParaRPr sz="3200" dirty="0">
              <a:solidFill>
                <a:schemeClr val="accent1"/>
              </a:solidFill>
            </a:endParaRPr>
          </a:p>
        </p:txBody>
      </p:sp>
    </p:spTree>
    <p:extLst>
      <p:ext uri="{BB962C8B-B14F-4D97-AF65-F5344CB8AC3E}">
        <p14:creationId xmlns:p14="http://schemas.microsoft.com/office/powerpoint/2010/main" val="2509094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Design Artifacts</a:t>
            </a:r>
            <a:endParaRPr dirty="0"/>
          </a:p>
        </p:txBody>
      </p:sp>
      <p:sp>
        <p:nvSpPr>
          <p:cNvPr id="2" name="Google Shape;220;p42">
            <a:extLst>
              <a:ext uri="{FF2B5EF4-FFF2-40B4-BE49-F238E27FC236}">
                <a16:creationId xmlns:a16="http://schemas.microsoft.com/office/drawing/2014/main" id="{0D788B49-E8F1-C019-26C8-F885F375BABA}"/>
              </a:ext>
            </a:extLst>
          </p:cNvPr>
          <p:cNvSpPr txBox="1">
            <a:spLocks/>
          </p:cNvSpPr>
          <p:nvPr/>
        </p:nvSpPr>
        <p:spPr>
          <a:xfrm>
            <a:off x="720000" y="1204762"/>
            <a:ext cx="7704000" cy="30832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82600" indent="-342900">
              <a:spcBef>
                <a:spcPts val="1000"/>
              </a:spcBef>
              <a:buSzPts val="1400"/>
              <a:buFont typeface="+mj-lt"/>
              <a:buAutoNum type="arabicPeriod"/>
            </a:pPr>
            <a:r>
              <a:rPr lang="en-US" sz="1600" b="1" dirty="0"/>
              <a:t>Definition of Interoperability Scenario</a:t>
            </a:r>
          </a:p>
          <a:p>
            <a:pPr marL="482600" indent="-342900">
              <a:spcBef>
                <a:spcPts val="1000"/>
              </a:spcBef>
              <a:buSzPts val="1400"/>
              <a:buFont typeface="+mj-lt"/>
              <a:buAutoNum type="arabicPeriod"/>
            </a:pPr>
            <a:r>
              <a:rPr lang="en-US" sz="1600" dirty="0"/>
              <a:t>Software Requirements</a:t>
            </a:r>
          </a:p>
          <a:p>
            <a:pPr marL="482600" indent="-342900">
              <a:spcBef>
                <a:spcPts val="1000"/>
              </a:spcBef>
              <a:buSzPts val="1400"/>
              <a:buFont typeface="+mj-lt"/>
              <a:buAutoNum type="arabicPeriod"/>
            </a:pPr>
            <a:r>
              <a:rPr lang="en-US" sz="1600" b="1" dirty="0"/>
              <a:t>Reference Architecture with two viewpoints</a:t>
            </a:r>
          </a:p>
          <a:p>
            <a:pPr marL="482600" indent="-342900">
              <a:spcBef>
                <a:spcPts val="1000"/>
              </a:spcBef>
              <a:buSzPts val="1400"/>
              <a:buFont typeface="+mj-lt"/>
              <a:buAutoNum type="arabicPeriod"/>
            </a:pPr>
            <a:r>
              <a:rPr lang="en-US" sz="1600" dirty="0"/>
              <a:t>Concrete Architecture</a:t>
            </a:r>
          </a:p>
          <a:p>
            <a:pPr marL="482600" indent="-342900">
              <a:spcBef>
                <a:spcPts val="1000"/>
              </a:spcBef>
              <a:buSzPts val="1400"/>
              <a:buFont typeface="+mj-lt"/>
              <a:buAutoNum type="arabicPeriod"/>
            </a:pPr>
            <a:r>
              <a:rPr lang="en-US" sz="1600" dirty="0"/>
              <a:t>Business Processes</a:t>
            </a:r>
          </a:p>
        </p:txBody>
      </p:sp>
    </p:spTree>
    <p:extLst>
      <p:ext uri="{BB962C8B-B14F-4D97-AF65-F5344CB8AC3E}">
        <p14:creationId xmlns:p14="http://schemas.microsoft.com/office/powerpoint/2010/main" val="3685584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Interoperability Scenario</a:t>
            </a:r>
            <a:endParaRPr dirty="0"/>
          </a:p>
        </p:txBody>
      </p:sp>
      <p:pic>
        <p:nvPicPr>
          <p:cNvPr id="4" name="Picture 3">
            <a:extLst>
              <a:ext uri="{FF2B5EF4-FFF2-40B4-BE49-F238E27FC236}">
                <a16:creationId xmlns:a16="http://schemas.microsoft.com/office/drawing/2014/main" id="{503AFE3B-9A5E-B5DE-1177-0EB5BA596D87}"/>
              </a:ext>
            </a:extLst>
          </p:cNvPr>
          <p:cNvPicPr>
            <a:picLocks noChangeAspect="1"/>
          </p:cNvPicPr>
          <p:nvPr/>
        </p:nvPicPr>
        <p:blipFill>
          <a:blip r:embed="rId3"/>
          <a:stretch>
            <a:fillRect/>
          </a:stretch>
        </p:blipFill>
        <p:spPr>
          <a:xfrm>
            <a:off x="547254" y="1415885"/>
            <a:ext cx="8049491" cy="2644833"/>
          </a:xfrm>
          <a:prstGeom prst="rect">
            <a:avLst/>
          </a:prstGeom>
        </p:spPr>
      </p:pic>
    </p:spTree>
    <p:extLst>
      <p:ext uri="{BB962C8B-B14F-4D97-AF65-F5344CB8AC3E}">
        <p14:creationId xmlns:p14="http://schemas.microsoft.com/office/powerpoint/2010/main" val="3912909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 Architecture</a:t>
            </a:r>
            <a:endParaRPr dirty="0"/>
          </a:p>
        </p:txBody>
      </p:sp>
      <p:sp>
        <p:nvSpPr>
          <p:cNvPr id="2" name="Google Shape;213;p41">
            <a:extLst>
              <a:ext uri="{FF2B5EF4-FFF2-40B4-BE49-F238E27FC236}">
                <a16:creationId xmlns:a16="http://schemas.microsoft.com/office/drawing/2014/main" id="{70D1D030-1C50-E05C-BF59-DA6529977A2B}"/>
              </a:ext>
            </a:extLst>
          </p:cNvPr>
          <p:cNvSpPr txBox="1">
            <a:spLocks/>
          </p:cNvSpPr>
          <p:nvPr/>
        </p:nvSpPr>
        <p:spPr>
          <a:xfrm>
            <a:off x="0" y="511344"/>
            <a:ext cx="50676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Application Usage View</a:t>
            </a:r>
          </a:p>
        </p:txBody>
      </p:sp>
      <p:pic>
        <p:nvPicPr>
          <p:cNvPr id="5" name="Picture 4" descr="A diagram of a computer&#10;&#10;Description automatically generated with medium confidence">
            <a:extLst>
              <a:ext uri="{FF2B5EF4-FFF2-40B4-BE49-F238E27FC236}">
                <a16:creationId xmlns:a16="http://schemas.microsoft.com/office/drawing/2014/main" id="{F98690F6-50FD-1CE6-C823-5D85E03FD7C7}"/>
              </a:ext>
            </a:extLst>
          </p:cNvPr>
          <p:cNvPicPr>
            <a:picLocks noChangeAspect="1"/>
          </p:cNvPicPr>
          <p:nvPr/>
        </p:nvPicPr>
        <p:blipFill>
          <a:blip r:embed="rId3"/>
          <a:stretch>
            <a:fillRect/>
          </a:stretch>
        </p:blipFill>
        <p:spPr>
          <a:xfrm>
            <a:off x="626918" y="886344"/>
            <a:ext cx="7890164" cy="4073935"/>
          </a:xfrm>
          <a:prstGeom prst="rect">
            <a:avLst/>
          </a:prstGeom>
        </p:spPr>
      </p:pic>
    </p:spTree>
    <p:extLst>
      <p:ext uri="{BB962C8B-B14F-4D97-AF65-F5344CB8AC3E}">
        <p14:creationId xmlns:p14="http://schemas.microsoft.com/office/powerpoint/2010/main" val="1239793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 Architecture</a:t>
            </a:r>
            <a:endParaRPr dirty="0"/>
          </a:p>
        </p:txBody>
      </p:sp>
      <p:sp>
        <p:nvSpPr>
          <p:cNvPr id="2" name="Google Shape;213;p41">
            <a:extLst>
              <a:ext uri="{FF2B5EF4-FFF2-40B4-BE49-F238E27FC236}">
                <a16:creationId xmlns:a16="http://schemas.microsoft.com/office/drawing/2014/main" id="{70D1D030-1C50-E05C-BF59-DA6529977A2B}"/>
              </a:ext>
            </a:extLst>
          </p:cNvPr>
          <p:cNvSpPr txBox="1">
            <a:spLocks/>
          </p:cNvSpPr>
          <p:nvPr/>
        </p:nvSpPr>
        <p:spPr>
          <a:xfrm>
            <a:off x="0" y="511344"/>
            <a:ext cx="50676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Application Usage View – Business Layer</a:t>
            </a:r>
          </a:p>
        </p:txBody>
      </p:sp>
      <p:pic>
        <p:nvPicPr>
          <p:cNvPr id="4" name="Picture 3" descr="A yellow square with black text&#10;&#10;Description automatically generated">
            <a:extLst>
              <a:ext uri="{FF2B5EF4-FFF2-40B4-BE49-F238E27FC236}">
                <a16:creationId xmlns:a16="http://schemas.microsoft.com/office/drawing/2014/main" id="{ED3019A9-0B29-5EF9-4A3E-887AADA97635}"/>
              </a:ext>
            </a:extLst>
          </p:cNvPr>
          <p:cNvPicPr>
            <a:picLocks noChangeAspect="1"/>
          </p:cNvPicPr>
          <p:nvPr/>
        </p:nvPicPr>
        <p:blipFill>
          <a:blip r:embed="rId3"/>
          <a:stretch>
            <a:fillRect/>
          </a:stretch>
        </p:blipFill>
        <p:spPr>
          <a:xfrm>
            <a:off x="0" y="1759734"/>
            <a:ext cx="9144000" cy="1624031"/>
          </a:xfrm>
          <a:prstGeom prst="rect">
            <a:avLst/>
          </a:prstGeom>
        </p:spPr>
      </p:pic>
    </p:spTree>
    <p:extLst>
      <p:ext uri="{BB962C8B-B14F-4D97-AF65-F5344CB8AC3E}">
        <p14:creationId xmlns:p14="http://schemas.microsoft.com/office/powerpoint/2010/main" val="2816951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 Architecture</a:t>
            </a:r>
            <a:endParaRPr dirty="0"/>
          </a:p>
        </p:txBody>
      </p:sp>
      <p:sp>
        <p:nvSpPr>
          <p:cNvPr id="2" name="Google Shape;213;p41">
            <a:extLst>
              <a:ext uri="{FF2B5EF4-FFF2-40B4-BE49-F238E27FC236}">
                <a16:creationId xmlns:a16="http://schemas.microsoft.com/office/drawing/2014/main" id="{70D1D030-1C50-E05C-BF59-DA6529977A2B}"/>
              </a:ext>
            </a:extLst>
          </p:cNvPr>
          <p:cNvSpPr txBox="1">
            <a:spLocks/>
          </p:cNvSpPr>
          <p:nvPr/>
        </p:nvSpPr>
        <p:spPr>
          <a:xfrm>
            <a:off x="0" y="511344"/>
            <a:ext cx="50676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Implementation and Deployment View</a:t>
            </a:r>
          </a:p>
        </p:txBody>
      </p:sp>
      <p:pic>
        <p:nvPicPr>
          <p:cNvPr id="4" name="Picture 3" descr="A screenshot of a computer program&#10;&#10;Description automatically generated">
            <a:extLst>
              <a:ext uri="{FF2B5EF4-FFF2-40B4-BE49-F238E27FC236}">
                <a16:creationId xmlns:a16="http://schemas.microsoft.com/office/drawing/2014/main" id="{4FEFA00E-D04D-FF56-2CE1-46481C6B7B66}"/>
              </a:ext>
            </a:extLst>
          </p:cNvPr>
          <p:cNvPicPr>
            <a:picLocks noChangeAspect="1"/>
          </p:cNvPicPr>
          <p:nvPr/>
        </p:nvPicPr>
        <p:blipFill>
          <a:blip r:embed="rId3"/>
          <a:stretch>
            <a:fillRect/>
          </a:stretch>
        </p:blipFill>
        <p:spPr>
          <a:xfrm>
            <a:off x="689263" y="886344"/>
            <a:ext cx="8049190" cy="4257156"/>
          </a:xfrm>
          <a:prstGeom prst="rect">
            <a:avLst/>
          </a:prstGeom>
        </p:spPr>
      </p:pic>
    </p:spTree>
    <p:extLst>
      <p:ext uri="{BB962C8B-B14F-4D97-AF65-F5344CB8AC3E}">
        <p14:creationId xmlns:p14="http://schemas.microsoft.com/office/powerpoint/2010/main" val="186628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F32B0999-6563-0075-ECCB-BD8ABDCEFCED}"/>
              </a:ext>
            </a:extLst>
          </p:cNvPr>
          <p:cNvPicPr>
            <a:picLocks noGrp="1" noRot="1" noChangeAspect="1" noMove="1" noResize="1" noEditPoints="1" noAdjustHandles="1" noChangeArrowheads="1" noChangeShapeType="1" noCrop="1"/>
          </p:cNvPicPr>
          <p:nvPr/>
        </p:nvPicPr>
        <p:blipFill>
          <a:blip r:embed="rId3"/>
          <a:stretch>
            <a:fillRect/>
          </a:stretch>
        </p:blipFill>
        <p:spPr>
          <a:xfrm>
            <a:off x="0" y="955484"/>
            <a:ext cx="9144000" cy="3676672"/>
          </a:xfrm>
          <a:prstGeom prst="rect">
            <a:avLst/>
          </a:prstGeom>
        </p:spPr>
      </p:pic>
      <p:sp>
        <p:nvSpPr>
          <p:cNvPr id="5402" name="Google Shape;5402;p68"/>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 Architecture</a:t>
            </a:r>
            <a:endParaRPr dirty="0"/>
          </a:p>
        </p:txBody>
      </p:sp>
      <p:sp>
        <p:nvSpPr>
          <p:cNvPr id="2" name="Google Shape;213;p41">
            <a:extLst>
              <a:ext uri="{FF2B5EF4-FFF2-40B4-BE49-F238E27FC236}">
                <a16:creationId xmlns:a16="http://schemas.microsoft.com/office/drawing/2014/main" id="{70D1D030-1C50-E05C-BF59-DA6529977A2B}"/>
              </a:ext>
            </a:extLst>
          </p:cNvPr>
          <p:cNvSpPr txBox="1">
            <a:spLocks/>
          </p:cNvSpPr>
          <p:nvPr/>
        </p:nvSpPr>
        <p:spPr>
          <a:xfrm>
            <a:off x="0" y="511344"/>
            <a:ext cx="50676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Implementation and Deployment View – Application Layer</a:t>
            </a:r>
          </a:p>
        </p:txBody>
      </p:sp>
      <p:sp>
        <p:nvSpPr>
          <p:cNvPr id="8" name="Rectangle: Rounded Corners 7">
            <a:extLst>
              <a:ext uri="{FF2B5EF4-FFF2-40B4-BE49-F238E27FC236}">
                <a16:creationId xmlns:a16="http://schemas.microsoft.com/office/drawing/2014/main" id="{4A7582FC-AD98-9586-91C8-04F3AF1D1A07}"/>
              </a:ext>
            </a:extLst>
          </p:cNvPr>
          <p:cNvSpPr/>
          <p:nvPr/>
        </p:nvSpPr>
        <p:spPr>
          <a:xfrm>
            <a:off x="3913910" y="2355273"/>
            <a:ext cx="2937164" cy="67194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417D36B-E949-B72A-5DEB-82FE6295C806}"/>
              </a:ext>
            </a:extLst>
          </p:cNvPr>
          <p:cNvSpPr/>
          <p:nvPr/>
        </p:nvSpPr>
        <p:spPr>
          <a:xfrm>
            <a:off x="3913910" y="3027219"/>
            <a:ext cx="2937164" cy="67194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425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 Architecture</a:t>
            </a:r>
            <a:endParaRPr dirty="0"/>
          </a:p>
        </p:txBody>
      </p:sp>
      <p:sp>
        <p:nvSpPr>
          <p:cNvPr id="2" name="Google Shape;213;p41">
            <a:extLst>
              <a:ext uri="{FF2B5EF4-FFF2-40B4-BE49-F238E27FC236}">
                <a16:creationId xmlns:a16="http://schemas.microsoft.com/office/drawing/2014/main" id="{70D1D030-1C50-E05C-BF59-DA6529977A2B}"/>
              </a:ext>
            </a:extLst>
          </p:cNvPr>
          <p:cNvSpPr txBox="1">
            <a:spLocks/>
          </p:cNvSpPr>
          <p:nvPr/>
        </p:nvSpPr>
        <p:spPr>
          <a:xfrm>
            <a:off x="0" y="511344"/>
            <a:ext cx="6781800" cy="37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Implementation and Deployment View – Interoperability Simulator and the Matchers</a:t>
            </a:r>
          </a:p>
        </p:txBody>
      </p:sp>
      <p:pic>
        <p:nvPicPr>
          <p:cNvPr id="4" name="Picture 3" descr="A screenshot of a computer&#10;&#10;Description automatically generated">
            <a:extLst>
              <a:ext uri="{FF2B5EF4-FFF2-40B4-BE49-F238E27FC236}">
                <a16:creationId xmlns:a16="http://schemas.microsoft.com/office/drawing/2014/main" id="{7AF1657F-9A19-A16D-8F14-544EA7701594}"/>
              </a:ext>
            </a:extLst>
          </p:cNvPr>
          <p:cNvPicPr>
            <a:picLocks noChangeAspect="1"/>
          </p:cNvPicPr>
          <p:nvPr/>
        </p:nvPicPr>
        <p:blipFill>
          <a:blip r:embed="rId3"/>
          <a:stretch>
            <a:fillRect/>
          </a:stretch>
        </p:blipFill>
        <p:spPr>
          <a:xfrm>
            <a:off x="0" y="1084044"/>
            <a:ext cx="9144000" cy="3541450"/>
          </a:xfrm>
          <a:prstGeom prst="rect">
            <a:avLst/>
          </a:prstGeom>
        </p:spPr>
      </p:pic>
    </p:spTree>
    <p:extLst>
      <p:ext uri="{BB962C8B-B14F-4D97-AF65-F5344CB8AC3E}">
        <p14:creationId xmlns:p14="http://schemas.microsoft.com/office/powerpoint/2010/main" val="3894832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43"/>
          <p:cNvSpPr txBox="1">
            <a:spLocks noGrp="1"/>
          </p:cNvSpPr>
          <p:nvPr>
            <p:ph type="subTitle" idx="1"/>
          </p:nvPr>
        </p:nvSpPr>
        <p:spPr>
          <a:xfrm>
            <a:off x="4883729" y="2042200"/>
            <a:ext cx="4121725" cy="23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 Adds more complexity to the deployment phase</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 Adds more latency to the response time of the Interoperability Simulator</a:t>
            </a:r>
            <a:endParaRPr sz="1600" dirty="0"/>
          </a:p>
        </p:txBody>
      </p:sp>
      <p:sp>
        <p:nvSpPr>
          <p:cNvPr id="228" name="Google Shape;228;p43"/>
          <p:cNvSpPr txBox="1">
            <a:spLocks noGrp="1"/>
          </p:cNvSpPr>
          <p:nvPr>
            <p:ph type="subTitle" idx="2"/>
          </p:nvPr>
        </p:nvSpPr>
        <p:spPr>
          <a:xfrm>
            <a:off x="353291" y="2042200"/>
            <a:ext cx="4281054" cy="236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 Gives more flexibility to the implementation phase</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 Adding a new Matcher doesn’t affect the implementation of the Interoperability Simulator and the existing Matchers</a:t>
            </a:r>
          </a:p>
        </p:txBody>
      </p:sp>
      <p:sp>
        <p:nvSpPr>
          <p:cNvPr id="229" name="Google Shape;229;p43"/>
          <p:cNvSpPr txBox="1">
            <a:spLocks noGrp="1"/>
          </p:cNvSpPr>
          <p:nvPr>
            <p:ph type="subTitle" idx="3"/>
          </p:nvPr>
        </p:nvSpPr>
        <p:spPr>
          <a:xfrm>
            <a:off x="5256941" y="1757314"/>
            <a:ext cx="33753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Cons</a:t>
            </a:r>
            <a:endParaRPr dirty="0"/>
          </a:p>
        </p:txBody>
      </p:sp>
      <p:sp>
        <p:nvSpPr>
          <p:cNvPr id="230" name="Google Shape;230;p43"/>
          <p:cNvSpPr txBox="1">
            <a:spLocks noGrp="1"/>
          </p:cNvSpPr>
          <p:nvPr>
            <p:ph type="subTitle" idx="4"/>
          </p:nvPr>
        </p:nvSpPr>
        <p:spPr>
          <a:xfrm>
            <a:off x="806168" y="1775883"/>
            <a:ext cx="33753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Pros</a:t>
            </a:r>
            <a:endParaRPr dirty="0"/>
          </a:p>
        </p:txBody>
      </p:sp>
      <p:sp>
        <p:nvSpPr>
          <p:cNvPr id="3" name="Title 2">
            <a:extLst>
              <a:ext uri="{FF2B5EF4-FFF2-40B4-BE49-F238E27FC236}">
                <a16:creationId xmlns:a16="http://schemas.microsoft.com/office/drawing/2014/main" id="{5600D2FA-92BB-E25E-C6CC-593118E14E0B}"/>
              </a:ext>
            </a:extLst>
          </p:cNvPr>
          <p:cNvSpPr>
            <a:spLocks noGrp="1"/>
          </p:cNvSpPr>
          <p:nvPr>
            <p:ph type="title"/>
          </p:nvPr>
        </p:nvSpPr>
        <p:spPr/>
        <p:txBody>
          <a:bodyPr/>
          <a:lstStyle/>
          <a:p>
            <a:r>
              <a:rPr lang="en-US" dirty="0"/>
              <a:t>Decoupled Matchers Design</a:t>
            </a:r>
          </a:p>
        </p:txBody>
      </p:sp>
    </p:spTree>
    <p:extLst>
      <p:ext uri="{BB962C8B-B14F-4D97-AF65-F5344CB8AC3E}">
        <p14:creationId xmlns:p14="http://schemas.microsoft.com/office/powerpoint/2010/main" val="3590413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74"/>
        <p:cNvGrpSpPr/>
        <p:nvPr/>
      </p:nvGrpSpPr>
      <p:grpSpPr>
        <a:xfrm>
          <a:off x="0" y="0"/>
          <a:ext cx="0" cy="0"/>
          <a:chOff x="0" y="0"/>
          <a:chExt cx="0" cy="0"/>
        </a:xfrm>
      </p:grpSpPr>
      <p:sp>
        <p:nvSpPr>
          <p:cNvPr id="5175" name="Google Shape;5175;p51"/>
          <p:cNvSpPr txBox="1">
            <a:spLocks noGrp="1"/>
          </p:cNvSpPr>
          <p:nvPr>
            <p:ph type="title"/>
          </p:nvPr>
        </p:nvSpPr>
        <p:spPr>
          <a:xfrm>
            <a:off x="720000" y="445025"/>
            <a:ext cx="7704000" cy="10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Approach</a:t>
            </a:r>
            <a:endParaRPr dirty="0"/>
          </a:p>
        </p:txBody>
      </p:sp>
      <p:pic>
        <p:nvPicPr>
          <p:cNvPr id="3" name="Picture 2">
            <a:extLst>
              <a:ext uri="{FF2B5EF4-FFF2-40B4-BE49-F238E27FC236}">
                <a16:creationId xmlns:a16="http://schemas.microsoft.com/office/drawing/2014/main" id="{DC256009-2791-EE38-7B35-E3C03EF5A663}"/>
              </a:ext>
            </a:extLst>
          </p:cNvPr>
          <p:cNvPicPr>
            <a:picLocks noChangeAspect="1"/>
          </p:cNvPicPr>
          <p:nvPr/>
        </p:nvPicPr>
        <p:blipFill>
          <a:blip r:embed="rId3"/>
          <a:stretch>
            <a:fillRect/>
          </a:stretch>
        </p:blipFill>
        <p:spPr>
          <a:xfrm>
            <a:off x="467591" y="1229458"/>
            <a:ext cx="8208818" cy="3030948"/>
          </a:xfrm>
          <a:prstGeom prst="rect">
            <a:avLst/>
          </a:prstGeom>
        </p:spPr>
      </p:pic>
      <p:sp>
        <p:nvSpPr>
          <p:cNvPr id="5" name="TextBox 4">
            <a:extLst>
              <a:ext uri="{FF2B5EF4-FFF2-40B4-BE49-F238E27FC236}">
                <a16:creationId xmlns:a16="http://schemas.microsoft.com/office/drawing/2014/main" id="{85629470-1CA7-A434-7001-95873BE92787}"/>
              </a:ext>
            </a:extLst>
          </p:cNvPr>
          <p:cNvSpPr txBox="1"/>
          <p:nvPr/>
        </p:nvSpPr>
        <p:spPr>
          <a:xfrm>
            <a:off x="720000" y="4567670"/>
            <a:ext cx="7956409" cy="261610"/>
          </a:xfrm>
          <a:prstGeom prst="rect">
            <a:avLst/>
          </a:prstGeom>
          <a:noFill/>
        </p:spPr>
        <p:txBody>
          <a:bodyPr wrap="square">
            <a:spAutoFit/>
          </a:bodyPr>
          <a:lstStyle/>
          <a:p>
            <a:r>
              <a:rPr lang="en-US" sz="1100" b="0" i="0" u="none" strike="noStrike" baseline="0" dirty="0">
                <a:solidFill>
                  <a:srgbClr val="000000"/>
                </a:solidFill>
                <a:latin typeface="Arial" panose="020B0604020202020204" pitchFamily="34" charset="0"/>
              </a:rPr>
              <a:t>Source: </a:t>
            </a:r>
            <a:r>
              <a:rPr lang="en-US" sz="1100" b="0" i="0" u="none" strike="noStrike" baseline="0" dirty="0" err="1">
                <a:solidFill>
                  <a:srgbClr val="000000"/>
                </a:solidFill>
                <a:latin typeface="Arial" panose="020B0604020202020204" pitchFamily="34" charset="0"/>
              </a:rPr>
              <a:t>Wieringa</a:t>
            </a:r>
            <a:r>
              <a:rPr lang="en-US" sz="1100" b="0" i="0" u="none" strike="noStrike" baseline="0" dirty="0">
                <a:solidFill>
                  <a:srgbClr val="000000"/>
                </a:solidFill>
                <a:latin typeface="Arial" panose="020B0604020202020204" pitchFamily="34" charset="0"/>
              </a:rPr>
              <a:t>, R. J. (2014). Design science methodology: For Information </a:t>
            </a:r>
            <a:r>
              <a:rPr lang="en-US" sz="1100" dirty="0">
                <a:latin typeface="Arial" panose="020B0604020202020204" pitchFamily="34" charset="0"/>
              </a:rPr>
              <a:t>S</a:t>
            </a:r>
            <a:r>
              <a:rPr lang="en-US" sz="1100" b="0" i="0" u="none" strike="noStrike" baseline="0" dirty="0">
                <a:solidFill>
                  <a:srgbClr val="000000"/>
                </a:solidFill>
                <a:latin typeface="Arial" panose="020B0604020202020204" pitchFamily="34" charset="0"/>
              </a:rPr>
              <a:t>ystems and Software </a:t>
            </a:r>
            <a:r>
              <a:rPr lang="en-US" sz="1100" dirty="0">
                <a:latin typeface="Arial" panose="020B0604020202020204" pitchFamily="34" charset="0"/>
              </a:rPr>
              <a:t>E</a:t>
            </a:r>
            <a:r>
              <a:rPr lang="en-US" sz="1100" b="0" i="0" u="none" strike="noStrike" baseline="0" dirty="0">
                <a:solidFill>
                  <a:srgbClr val="000000"/>
                </a:solidFill>
                <a:latin typeface="Arial" panose="020B0604020202020204" pitchFamily="34" charset="0"/>
              </a:rPr>
              <a:t>ngineering</a:t>
            </a:r>
            <a:endParaRPr lang="en-US" sz="1100" dirty="0"/>
          </a:p>
        </p:txBody>
      </p:sp>
    </p:spTree>
    <p:extLst>
      <p:ext uri="{BB962C8B-B14F-4D97-AF65-F5344CB8AC3E}">
        <p14:creationId xmlns:p14="http://schemas.microsoft.com/office/powerpoint/2010/main" val="250255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7" name="Picture 6" descr="A close up of dots&#10;&#10;Description automatically generated">
            <a:extLst>
              <a:ext uri="{FF2B5EF4-FFF2-40B4-BE49-F238E27FC236}">
                <a16:creationId xmlns:a16="http://schemas.microsoft.com/office/drawing/2014/main" id="{FF438A29-8262-4968-0EE0-1A623ED5CAA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Lst>
          </a:blip>
          <a:stretch>
            <a:fillRect/>
          </a:stretch>
        </p:blipFill>
        <p:spPr>
          <a:xfrm>
            <a:off x="0" y="0"/>
            <a:ext cx="9144000" cy="5143500"/>
          </a:xfrm>
          <a:prstGeom prst="rect">
            <a:avLst/>
          </a:prstGeom>
        </p:spPr>
      </p:pic>
      <p:sp>
        <p:nvSpPr>
          <p:cNvPr id="203" name="Google Shape;203;p40"/>
          <p:cNvSpPr txBox="1">
            <a:spLocks noGrp="1"/>
          </p:cNvSpPr>
          <p:nvPr>
            <p:ph type="title"/>
          </p:nvPr>
        </p:nvSpPr>
        <p:spPr>
          <a:xfrm>
            <a:off x="6074785" y="1788073"/>
            <a:ext cx="3069215" cy="15673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1"/>
                </a:solidFill>
              </a:rPr>
              <a:t>Part 3</a:t>
            </a:r>
            <a:br>
              <a:rPr lang="en" sz="3200" dirty="0">
                <a:solidFill>
                  <a:schemeClr val="accent1"/>
                </a:solidFill>
              </a:rPr>
            </a:br>
            <a:r>
              <a:rPr lang="en" sz="3200" dirty="0">
                <a:solidFill>
                  <a:schemeClr val="accent1"/>
                </a:solidFill>
              </a:rPr>
              <a:t>Treatment Validation</a:t>
            </a:r>
            <a:endParaRPr sz="3200" dirty="0">
              <a:solidFill>
                <a:schemeClr val="accent1"/>
              </a:solidFill>
            </a:endParaRPr>
          </a:p>
        </p:txBody>
      </p:sp>
    </p:spTree>
    <p:extLst>
      <p:ext uri="{BB962C8B-B14F-4D97-AF65-F5344CB8AC3E}">
        <p14:creationId xmlns:p14="http://schemas.microsoft.com/office/powerpoint/2010/main" val="391589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Prototype Development</a:t>
            </a:r>
            <a:endParaRPr dirty="0"/>
          </a:p>
        </p:txBody>
      </p:sp>
      <p:sp>
        <p:nvSpPr>
          <p:cNvPr id="2" name="Google Shape;220;p42">
            <a:extLst>
              <a:ext uri="{FF2B5EF4-FFF2-40B4-BE49-F238E27FC236}">
                <a16:creationId xmlns:a16="http://schemas.microsoft.com/office/drawing/2014/main" id="{0D788B49-E8F1-C019-26C8-F885F375BABA}"/>
              </a:ext>
            </a:extLst>
          </p:cNvPr>
          <p:cNvSpPr txBox="1">
            <a:spLocks/>
          </p:cNvSpPr>
          <p:nvPr/>
        </p:nvSpPr>
        <p:spPr>
          <a:xfrm>
            <a:off x="720000" y="1204762"/>
            <a:ext cx="7704000" cy="30832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82600" indent="-342900">
              <a:spcBef>
                <a:spcPts val="1000"/>
              </a:spcBef>
              <a:buSzPts val="1400"/>
              <a:buFont typeface="+mj-lt"/>
              <a:buAutoNum type="arabicPeriod"/>
            </a:pPr>
            <a:r>
              <a:rPr lang="en-US" sz="1600" dirty="0"/>
              <a:t>Implementation of the Interoperability Simulator</a:t>
            </a:r>
          </a:p>
          <a:p>
            <a:pPr marL="482600" indent="-342900">
              <a:spcBef>
                <a:spcPts val="1000"/>
              </a:spcBef>
              <a:buSzPts val="1400"/>
              <a:buFont typeface="+mj-lt"/>
              <a:buAutoNum type="arabicPeriod"/>
            </a:pPr>
            <a:r>
              <a:rPr lang="en-US" sz="1600" dirty="0"/>
              <a:t>Implementation of the IDS Connector</a:t>
            </a:r>
          </a:p>
        </p:txBody>
      </p:sp>
    </p:spTree>
    <p:extLst>
      <p:ext uri="{BB962C8B-B14F-4D97-AF65-F5344CB8AC3E}">
        <p14:creationId xmlns:p14="http://schemas.microsoft.com/office/powerpoint/2010/main" val="3347960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Implementation of the Interoperability Simulator</a:t>
            </a:r>
            <a:endParaRPr sz="2400" dirty="0"/>
          </a:p>
        </p:txBody>
      </p:sp>
      <p:pic>
        <p:nvPicPr>
          <p:cNvPr id="7" name="Picture 6">
            <a:extLst>
              <a:ext uri="{FF2B5EF4-FFF2-40B4-BE49-F238E27FC236}">
                <a16:creationId xmlns:a16="http://schemas.microsoft.com/office/drawing/2014/main" id="{E0AFE992-01D0-4156-039F-C0CD8D2FE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568" y="1156271"/>
            <a:ext cx="4718396" cy="3893709"/>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42458DB7-9707-DF56-4842-6A98B9D7BE39}"/>
              </a:ext>
            </a:extLst>
          </p:cNvPr>
          <p:cNvPicPr>
            <a:picLocks noChangeAspect="1"/>
          </p:cNvPicPr>
          <p:nvPr/>
        </p:nvPicPr>
        <p:blipFill>
          <a:blip r:embed="rId4"/>
          <a:stretch>
            <a:fillRect/>
          </a:stretch>
        </p:blipFill>
        <p:spPr>
          <a:xfrm>
            <a:off x="133957" y="1156271"/>
            <a:ext cx="3918498" cy="3940971"/>
          </a:xfrm>
          <a:prstGeom prst="rect">
            <a:avLst/>
          </a:prstGeom>
        </p:spPr>
      </p:pic>
    </p:spTree>
    <p:extLst>
      <p:ext uri="{BB962C8B-B14F-4D97-AF65-F5344CB8AC3E}">
        <p14:creationId xmlns:p14="http://schemas.microsoft.com/office/powerpoint/2010/main" val="2746806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Implementation of the IDS Connector</a:t>
            </a:r>
            <a:endParaRPr sz="2400" dirty="0"/>
          </a:p>
        </p:txBody>
      </p:sp>
      <p:pic>
        <p:nvPicPr>
          <p:cNvPr id="2" name="Picture 1">
            <a:extLst>
              <a:ext uri="{FF2B5EF4-FFF2-40B4-BE49-F238E27FC236}">
                <a16:creationId xmlns:a16="http://schemas.microsoft.com/office/drawing/2014/main" id="{5F35801B-303C-4BCF-4B80-A3C5BEF97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6" y="484312"/>
            <a:ext cx="4843065" cy="4601506"/>
          </a:xfrm>
          <a:prstGeom prst="rect">
            <a:avLst/>
          </a:prstGeom>
        </p:spPr>
      </p:pic>
      <p:sp>
        <p:nvSpPr>
          <p:cNvPr id="4" name="Google Shape;230;p43">
            <a:extLst>
              <a:ext uri="{FF2B5EF4-FFF2-40B4-BE49-F238E27FC236}">
                <a16:creationId xmlns:a16="http://schemas.microsoft.com/office/drawing/2014/main" id="{58C73482-4834-7EA7-CD8E-8E002423C41E}"/>
              </a:ext>
            </a:extLst>
          </p:cNvPr>
          <p:cNvSpPr txBox="1">
            <a:spLocks/>
          </p:cNvSpPr>
          <p:nvPr/>
        </p:nvSpPr>
        <p:spPr>
          <a:xfrm>
            <a:off x="4762991" y="969729"/>
            <a:ext cx="4204854" cy="7254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t>Inputs of an interoperability assessment process</a:t>
            </a:r>
          </a:p>
        </p:txBody>
      </p:sp>
      <p:graphicFrame>
        <p:nvGraphicFramePr>
          <p:cNvPr id="5" name="Table 4">
            <a:extLst>
              <a:ext uri="{FF2B5EF4-FFF2-40B4-BE49-F238E27FC236}">
                <a16:creationId xmlns:a16="http://schemas.microsoft.com/office/drawing/2014/main" id="{595B9221-445E-4D6C-82F8-F0D38374D00F}"/>
              </a:ext>
            </a:extLst>
          </p:cNvPr>
          <p:cNvGraphicFramePr>
            <a:graphicFrameLocks noGrp="1"/>
          </p:cNvGraphicFramePr>
          <p:nvPr>
            <p:extLst>
              <p:ext uri="{D42A27DB-BD31-4B8C-83A1-F6EECF244321}">
                <p14:modId xmlns:p14="http://schemas.microsoft.com/office/powerpoint/2010/main" val="3664926690"/>
              </p:ext>
            </p:extLst>
          </p:nvPr>
        </p:nvGraphicFramePr>
        <p:xfrm>
          <a:off x="5349558" y="1937340"/>
          <a:ext cx="3330315" cy="1695450"/>
        </p:xfrm>
        <a:graphic>
          <a:graphicData uri="http://schemas.openxmlformats.org/drawingml/2006/table">
            <a:tbl>
              <a:tblPr firstRow="1" firstCol="1" bandRow="1">
                <a:tableStyleId>{7D619247-6888-47A2-8BFB-38AA103C3848}</a:tableStyleId>
              </a:tblPr>
              <a:tblGrid>
                <a:gridCol w="1558636">
                  <a:extLst>
                    <a:ext uri="{9D8B030D-6E8A-4147-A177-3AD203B41FA5}">
                      <a16:colId xmlns:a16="http://schemas.microsoft.com/office/drawing/2014/main" val="1770258865"/>
                    </a:ext>
                  </a:extLst>
                </a:gridCol>
                <a:gridCol w="162560">
                  <a:extLst>
                    <a:ext uri="{9D8B030D-6E8A-4147-A177-3AD203B41FA5}">
                      <a16:colId xmlns:a16="http://schemas.microsoft.com/office/drawing/2014/main" val="548603736"/>
                    </a:ext>
                  </a:extLst>
                </a:gridCol>
                <a:gridCol w="1609119">
                  <a:extLst>
                    <a:ext uri="{9D8B030D-6E8A-4147-A177-3AD203B41FA5}">
                      <a16:colId xmlns:a16="http://schemas.microsoft.com/office/drawing/2014/main" val="1518215896"/>
                    </a:ext>
                  </a:extLst>
                </a:gridCol>
              </a:tblGrid>
              <a:tr h="190500">
                <a:tc>
                  <a:txBody>
                    <a:bodyPr/>
                    <a:lstStyle/>
                    <a:p>
                      <a:pPr algn="ctr">
                        <a:lnSpc>
                          <a:spcPct val="107000"/>
                        </a:lnSpc>
                        <a:spcAft>
                          <a:spcPts val="800"/>
                        </a:spcAft>
                      </a:pPr>
                      <a:r>
                        <a:rPr lang="en-US" sz="1100">
                          <a:effectLst/>
                        </a:rPr>
                        <a:t>Source Schema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1100" dirty="0">
                        <a:effectLst/>
                        <a:latin typeface="Arial" panose="020B060402020202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a:effectLst/>
                        </a:rPr>
                        <a:t>Target Schema</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40270070"/>
                  </a:ext>
                </a:extLst>
              </a:tr>
              <a:tr h="381000">
                <a:tc>
                  <a:txBody>
                    <a:bodyPr/>
                    <a:lstStyle/>
                    <a:p>
                      <a:pPr>
                        <a:lnSpc>
                          <a:spcPct val="107000"/>
                        </a:lnSpc>
                        <a:spcAft>
                          <a:spcPts val="800"/>
                        </a:spcAft>
                      </a:pPr>
                      <a:r>
                        <a:rPr lang="en-US" sz="1100">
                          <a:effectLst/>
                        </a:rPr>
                        <a:t>trip_id</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1100">
                        <a:effectLst/>
                        <a:latin typeface="Arial" panose="020B060402020202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100">
                          <a:effectLst/>
                        </a:rPr>
                        <a:t>id</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6001673"/>
                  </a:ext>
                </a:extLst>
              </a:tr>
              <a:tr h="361950">
                <a:tc>
                  <a:txBody>
                    <a:bodyPr/>
                    <a:lstStyle/>
                    <a:p>
                      <a:pPr>
                        <a:lnSpc>
                          <a:spcPct val="107000"/>
                        </a:lnSpc>
                        <a:spcAft>
                          <a:spcPts val="800"/>
                        </a:spcAft>
                      </a:pPr>
                      <a:r>
                        <a:rPr lang="en-US" sz="1100">
                          <a:effectLst/>
                        </a:rPr>
                        <a:t>companies.id</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1100">
                        <a:effectLst/>
                        <a:latin typeface="Arial" panose="020B060402020202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100">
                          <a:effectLst/>
                        </a:rPr>
                        <a:t>status</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6376886"/>
                  </a:ext>
                </a:extLst>
              </a:tr>
              <a:tr h="190500">
                <a:tc>
                  <a:txBody>
                    <a:bodyPr/>
                    <a:lstStyle/>
                    <a:p>
                      <a:pPr>
                        <a:lnSpc>
                          <a:spcPct val="107000"/>
                        </a:lnSpc>
                        <a:spcAft>
                          <a:spcPts val="800"/>
                        </a:spcAft>
                      </a:pPr>
                      <a:r>
                        <a:rPr lang="en-US" sz="1100">
                          <a:effectLst/>
                        </a:rPr>
                        <a:t>companies.name</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1100">
                        <a:effectLst/>
                        <a:latin typeface="Arial" panose="020B060402020202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100">
                          <a:effectLst/>
                        </a:rPr>
                        <a:t>actors.entity.id</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37644192"/>
                  </a:ext>
                </a:extLst>
              </a:tr>
              <a:tr h="190500">
                <a:tc>
                  <a:txBody>
                    <a:bodyPr/>
                    <a:lstStyle/>
                    <a:p>
                      <a:pPr>
                        <a:lnSpc>
                          <a:spcPct val="107000"/>
                        </a:lnSpc>
                        <a:spcAft>
                          <a:spcPts val="800"/>
                        </a:spcAft>
                      </a:pPr>
                      <a:r>
                        <a:rPr lang="en-US" sz="1100">
                          <a:effectLst/>
                        </a:rPr>
                        <a:t>companies.description</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1100">
                        <a:effectLst/>
                        <a:latin typeface="Arial" panose="020B060402020202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100">
                          <a:effectLst/>
                        </a:rPr>
                        <a:t>actors.entity.name</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25333707"/>
                  </a:ext>
                </a:extLst>
              </a:tr>
              <a:tr h="190500">
                <a:tc>
                  <a:txBody>
                    <a:bodyPr/>
                    <a:lstStyle/>
                    <a:p>
                      <a:pPr>
                        <a:lnSpc>
                          <a:spcPct val="107000"/>
                        </a:lnSpc>
                        <a:spcAft>
                          <a:spcPts val="800"/>
                        </a:spcAft>
                      </a:pPr>
                      <a:r>
                        <a:rPr lang="en-US" sz="1100">
                          <a:effectLst/>
                        </a:rPr>
                        <a:t>companies.role</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1100">
                        <a:effectLst/>
                        <a:latin typeface="Arial" panose="020B060402020202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100">
                          <a:effectLst/>
                        </a:rPr>
                        <a:t>actors.roles</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10329552"/>
                  </a:ext>
                </a:extLst>
              </a:tr>
              <a:tr h="190500">
                <a:tc>
                  <a:txBody>
                    <a:bodyPr/>
                    <a:lstStyle/>
                    <a:p>
                      <a:pPr>
                        <a:lnSpc>
                          <a:spcPct val="107000"/>
                        </a:lnSpc>
                        <a:spcAft>
                          <a:spcPts val="800"/>
                        </a:spcAft>
                      </a:pPr>
                      <a:r>
                        <a:rPr lang="en-US" sz="1100">
                          <a:effectLst/>
                        </a:rPr>
                        <a:t>status</a:t>
                      </a:r>
                      <a:endParaRPr lang="en-US"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pPr>
                      <a:endParaRPr lang="en-US" sz="1100">
                        <a:effectLst/>
                        <a:latin typeface="Arial" panose="020B060402020202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US" sz="1100" dirty="0" err="1">
                          <a:effectLst/>
                        </a:rPr>
                        <a:t>actors.associationType</a:t>
                      </a:r>
                      <a:endParaRPr lang="en-US"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53955766"/>
                  </a:ext>
                </a:extLst>
              </a:tr>
            </a:tbl>
          </a:graphicData>
        </a:graphic>
      </p:graphicFrame>
    </p:spTree>
    <p:extLst>
      <p:ext uri="{BB962C8B-B14F-4D97-AF65-F5344CB8AC3E}">
        <p14:creationId xmlns:p14="http://schemas.microsoft.com/office/powerpoint/2010/main" val="445362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Implementation of the IDS Connector</a:t>
            </a:r>
            <a:endParaRPr sz="2400" dirty="0"/>
          </a:p>
        </p:txBody>
      </p:sp>
      <p:pic>
        <p:nvPicPr>
          <p:cNvPr id="2" name="Picture 1">
            <a:extLst>
              <a:ext uri="{FF2B5EF4-FFF2-40B4-BE49-F238E27FC236}">
                <a16:creationId xmlns:a16="http://schemas.microsoft.com/office/drawing/2014/main" id="{5F35801B-303C-4BCF-4B80-A3C5BEF97E9C}"/>
              </a:ext>
            </a:extLst>
          </p:cNvPr>
          <p:cNvPicPr>
            <a:picLocks noChangeAspect="1"/>
          </p:cNvPicPr>
          <p:nvPr/>
        </p:nvPicPr>
        <p:blipFill>
          <a:blip r:embed="rId3"/>
          <a:srcRect/>
          <a:stretch/>
        </p:blipFill>
        <p:spPr>
          <a:xfrm>
            <a:off x="135336" y="484312"/>
            <a:ext cx="4736844" cy="4601506"/>
          </a:xfrm>
          <a:prstGeom prst="rect">
            <a:avLst/>
          </a:prstGeom>
        </p:spPr>
      </p:pic>
      <p:sp>
        <p:nvSpPr>
          <p:cNvPr id="4" name="Google Shape;230;p43">
            <a:extLst>
              <a:ext uri="{FF2B5EF4-FFF2-40B4-BE49-F238E27FC236}">
                <a16:creationId xmlns:a16="http://schemas.microsoft.com/office/drawing/2014/main" id="{58C73482-4834-7EA7-CD8E-8E002423C41E}"/>
              </a:ext>
            </a:extLst>
          </p:cNvPr>
          <p:cNvSpPr txBox="1">
            <a:spLocks/>
          </p:cNvSpPr>
          <p:nvPr/>
        </p:nvSpPr>
        <p:spPr>
          <a:xfrm>
            <a:off x="4832263" y="2209022"/>
            <a:ext cx="4204854" cy="7254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t>Interoperability assessment results</a:t>
            </a:r>
          </a:p>
        </p:txBody>
      </p:sp>
    </p:spTree>
    <p:extLst>
      <p:ext uri="{BB962C8B-B14F-4D97-AF65-F5344CB8AC3E}">
        <p14:creationId xmlns:p14="http://schemas.microsoft.com/office/powerpoint/2010/main" val="280366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Implementation of the IDS Connector</a:t>
            </a:r>
            <a:endParaRPr sz="2400" dirty="0"/>
          </a:p>
        </p:txBody>
      </p:sp>
      <p:pic>
        <p:nvPicPr>
          <p:cNvPr id="2" name="Picture 1">
            <a:extLst>
              <a:ext uri="{FF2B5EF4-FFF2-40B4-BE49-F238E27FC236}">
                <a16:creationId xmlns:a16="http://schemas.microsoft.com/office/drawing/2014/main" id="{5F35801B-303C-4BCF-4B80-A3C5BEF97E9C}"/>
              </a:ext>
            </a:extLst>
          </p:cNvPr>
          <p:cNvPicPr>
            <a:picLocks noChangeAspect="1"/>
          </p:cNvPicPr>
          <p:nvPr/>
        </p:nvPicPr>
        <p:blipFill>
          <a:blip r:embed="rId3"/>
          <a:srcRect/>
          <a:stretch/>
        </p:blipFill>
        <p:spPr>
          <a:xfrm>
            <a:off x="0" y="893036"/>
            <a:ext cx="5070070" cy="4082881"/>
          </a:xfrm>
          <a:prstGeom prst="rect">
            <a:avLst/>
          </a:prstGeom>
        </p:spPr>
      </p:pic>
      <p:sp>
        <p:nvSpPr>
          <p:cNvPr id="4" name="Google Shape;230;p43">
            <a:extLst>
              <a:ext uri="{FF2B5EF4-FFF2-40B4-BE49-F238E27FC236}">
                <a16:creationId xmlns:a16="http://schemas.microsoft.com/office/drawing/2014/main" id="{58C73482-4834-7EA7-CD8E-8E002423C41E}"/>
              </a:ext>
            </a:extLst>
          </p:cNvPr>
          <p:cNvSpPr txBox="1">
            <a:spLocks/>
          </p:cNvSpPr>
          <p:nvPr/>
        </p:nvSpPr>
        <p:spPr>
          <a:xfrm>
            <a:off x="4832263" y="2209022"/>
            <a:ext cx="4204854" cy="7254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t>Interoperability assessment report</a:t>
            </a:r>
          </a:p>
        </p:txBody>
      </p:sp>
    </p:spTree>
    <p:extLst>
      <p:ext uri="{BB962C8B-B14F-4D97-AF65-F5344CB8AC3E}">
        <p14:creationId xmlns:p14="http://schemas.microsoft.com/office/powerpoint/2010/main" val="3066411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Prototype Validation using Expert Opinion</a:t>
            </a:r>
            <a:endParaRPr dirty="0"/>
          </a:p>
        </p:txBody>
      </p:sp>
      <p:sp>
        <p:nvSpPr>
          <p:cNvPr id="236" name="Google Shape;236;p44"/>
          <p:cNvSpPr txBox="1">
            <a:spLocks noGrp="1"/>
          </p:cNvSpPr>
          <p:nvPr>
            <p:ph type="subTitle" idx="1"/>
          </p:nvPr>
        </p:nvSpPr>
        <p:spPr>
          <a:xfrm>
            <a:off x="720000" y="3699667"/>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effectLst/>
                <a:latin typeface="Roboto" panose="02000000000000000000" pitchFamily="2" charset="0"/>
                <a:ea typeface="Roboto" panose="02000000000000000000" pitchFamily="2" charset="0"/>
                <a:cs typeface="Roboto" panose="02000000000000000000" pitchFamily="2" charset="0"/>
              </a:rPr>
              <a:t>Researcher and PhD candidate,</a:t>
            </a:r>
            <a:r>
              <a:rPr lang="en-US" dirty="0">
                <a:latin typeface="Roboto" panose="02000000000000000000" pitchFamily="2" charset="0"/>
                <a:ea typeface="Roboto" panose="02000000000000000000" pitchFamily="2" charset="0"/>
                <a:cs typeface="Roboto" panose="02000000000000000000" pitchFamily="2" charset="0"/>
              </a:rPr>
              <a:t> </a:t>
            </a:r>
            <a:r>
              <a:rPr lang="en-US" dirty="0">
                <a:effectLst/>
                <a:latin typeface="Roboto" panose="02000000000000000000" pitchFamily="2" charset="0"/>
                <a:ea typeface="Roboto" panose="02000000000000000000" pitchFamily="2" charset="0"/>
                <a:cs typeface="Roboto" panose="02000000000000000000" pitchFamily="2" charset="0"/>
              </a:rPr>
              <a:t>IEBIS</a:t>
            </a:r>
            <a:endParaRPr dirty="0">
              <a:latin typeface="Roboto" panose="02000000000000000000" pitchFamily="2" charset="0"/>
              <a:ea typeface="Roboto" panose="02000000000000000000" pitchFamily="2" charset="0"/>
              <a:cs typeface="Roboto" panose="02000000000000000000" pitchFamily="2" charset="0"/>
            </a:endParaRPr>
          </a:p>
        </p:txBody>
      </p:sp>
      <p:sp>
        <p:nvSpPr>
          <p:cNvPr id="237" name="Google Shape;237;p44"/>
          <p:cNvSpPr txBox="1">
            <a:spLocks noGrp="1"/>
          </p:cNvSpPr>
          <p:nvPr>
            <p:ph type="subTitle" idx="2"/>
          </p:nvPr>
        </p:nvSpPr>
        <p:spPr>
          <a:xfrm>
            <a:off x="3491121" y="3699667"/>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Two Expert Services</a:t>
            </a:r>
            <a:endParaRPr dirty="0"/>
          </a:p>
        </p:txBody>
      </p:sp>
      <p:sp>
        <p:nvSpPr>
          <p:cNvPr id="238" name="Google Shape;238;p44"/>
          <p:cNvSpPr txBox="1">
            <a:spLocks noGrp="1"/>
          </p:cNvSpPr>
          <p:nvPr>
            <p:ph type="subTitle" idx="3"/>
          </p:nvPr>
        </p:nvSpPr>
        <p:spPr>
          <a:xfrm>
            <a:off x="6262248" y="3699667"/>
            <a:ext cx="2763988" cy="869400"/>
          </a:xfrm>
          <a:prstGeom prst="rect">
            <a:avLst/>
          </a:prstGeom>
        </p:spPr>
        <p:txBody>
          <a:bodyPr spcFirstLastPara="1" wrap="square" lIns="91425" tIns="91425" rIns="91425" bIns="91425" anchor="t" anchorCtr="0">
            <a:noAutofit/>
          </a:bodyPr>
          <a:lstStyle/>
          <a:p>
            <a:pPr marL="342900" lvl="0" indent="-342900" algn="l">
              <a:lnSpc>
                <a:spcPct val="107000"/>
              </a:lnSpc>
              <a:buFont typeface="+mj-lt"/>
              <a:buAutoNum type="arabicPeriod"/>
            </a:pPr>
            <a:r>
              <a:rPr lang="en-US" dirty="0">
                <a:effectLst/>
                <a:latin typeface="Roboto" panose="02000000000000000000" pitchFamily="2" charset="0"/>
                <a:ea typeface="Roboto" panose="02000000000000000000" pitchFamily="2" charset="0"/>
                <a:cs typeface="Roboto" panose="02000000000000000000" pitchFamily="2" charset="0"/>
              </a:rPr>
              <a:t>Senior Business Consultant, Data Ecosystem</a:t>
            </a:r>
          </a:p>
          <a:p>
            <a:pPr marL="342900" lvl="0" indent="-342900" algn="l">
              <a:lnSpc>
                <a:spcPct val="107000"/>
              </a:lnSpc>
              <a:buFont typeface="+mj-lt"/>
              <a:buAutoNum type="arabicPeriod"/>
            </a:pPr>
            <a:r>
              <a:rPr lang="en-US" dirty="0">
                <a:effectLst/>
                <a:latin typeface="Roboto" panose="02000000000000000000" pitchFamily="2" charset="0"/>
                <a:ea typeface="Roboto" panose="02000000000000000000" pitchFamily="2" charset="0"/>
                <a:cs typeface="Roboto" panose="02000000000000000000" pitchFamily="2" charset="0"/>
              </a:rPr>
              <a:t>Scientist Innovator</a:t>
            </a:r>
          </a:p>
          <a:p>
            <a:pPr marL="342900" lvl="0" indent="-342900" algn="l">
              <a:lnSpc>
                <a:spcPct val="107000"/>
              </a:lnSpc>
              <a:buFont typeface="+mj-lt"/>
              <a:buAutoNum type="arabicPeriod"/>
            </a:pPr>
            <a:r>
              <a:rPr lang="nl-NL" dirty="0">
                <a:effectLst/>
                <a:latin typeface="Roboto" panose="02000000000000000000" pitchFamily="2" charset="0"/>
                <a:ea typeface="Roboto" panose="02000000000000000000" pitchFamily="2" charset="0"/>
                <a:cs typeface="Roboto" panose="02000000000000000000" pitchFamily="2" charset="0"/>
              </a:rPr>
              <a:t>Senior Advisor, Data Sharing and Interoperability</a:t>
            </a:r>
            <a:endParaRPr dirty="0">
              <a:latin typeface="Roboto" panose="02000000000000000000" pitchFamily="2" charset="0"/>
              <a:ea typeface="Roboto" panose="02000000000000000000" pitchFamily="2" charset="0"/>
              <a:cs typeface="Roboto" panose="02000000000000000000" pitchFamily="2" charset="0"/>
            </a:endParaRPr>
          </a:p>
        </p:txBody>
      </p:sp>
      <p:cxnSp>
        <p:nvCxnSpPr>
          <p:cNvPr id="242" name="Google Shape;242;p44"/>
          <p:cNvCxnSpPr/>
          <p:nvPr/>
        </p:nvCxnSpPr>
        <p:spPr>
          <a:xfrm>
            <a:off x="3186438" y="2194800"/>
            <a:ext cx="0" cy="1886700"/>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243;p44"/>
          <p:cNvCxnSpPr/>
          <p:nvPr/>
        </p:nvCxnSpPr>
        <p:spPr>
          <a:xfrm>
            <a:off x="5957563" y="2194800"/>
            <a:ext cx="0" cy="1886700"/>
          </a:xfrm>
          <a:prstGeom prst="straightConnector1">
            <a:avLst/>
          </a:prstGeom>
          <a:noFill/>
          <a:ln w="9525" cap="flat" cmpd="sng">
            <a:solidFill>
              <a:schemeClr val="dk1"/>
            </a:solidFill>
            <a:prstDash val="solid"/>
            <a:round/>
            <a:headEnd type="none" w="med" len="med"/>
            <a:tailEnd type="none" w="med" len="med"/>
          </a:ln>
        </p:spPr>
      </p:cxnSp>
      <p:pic>
        <p:nvPicPr>
          <p:cNvPr id="9" name="Picture 8" descr="A black background with white lines&#10;&#10;Description automatically generated">
            <a:extLst>
              <a:ext uri="{FF2B5EF4-FFF2-40B4-BE49-F238E27FC236}">
                <a16:creationId xmlns:a16="http://schemas.microsoft.com/office/drawing/2014/main" id="{2F6033E6-FA9A-4655-B4B4-191E6E18C258}"/>
              </a:ext>
            </a:extLst>
          </p:cNvPr>
          <p:cNvPicPr>
            <a:picLocks noChangeAspect="1"/>
          </p:cNvPicPr>
          <p:nvPr/>
        </p:nvPicPr>
        <p:blipFill>
          <a:blip r:embed="rId3"/>
          <a:stretch>
            <a:fillRect/>
          </a:stretch>
        </p:blipFill>
        <p:spPr>
          <a:xfrm>
            <a:off x="612696" y="2329295"/>
            <a:ext cx="2389908" cy="1194954"/>
          </a:xfrm>
          <a:prstGeom prst="rect">
            <a:avLst/>
          </a:prstGeom>
        </p:spPr>
      </p:pic>
      <p:pic>
        <p:nvPicPr>
          <p:cNvPr id="11" name="Picture 10" descr="A platypus with a black background&#10;&#10;Description automatically generated">
            <a:extLst>
              <a:ext uri="{FF2B5EF4-FFF2-40B4-BE49-F238E27FC236}">
                <a16:creationId xmlns:a16="http://schemas.microsoft.com/office/drawing/2014/main" id="{DDCE9E02-FD2F-C724-5AE1-CA06811B6A19}"/>
              </a:ext>
            </a:extLst>
          </p:cNvPr>
          <p:cNvPicPr>
            <a:picLocks noChangeAspect="1"/>
          </p:cNvPicPr>
          <p:nvPr/>
        </p:nvPicPr>
        <p:blipFill>
          <a:blip r:embed="rId4"/>
          <a:stretch>
            <a:fillRect/>
          </a:stretch>
        </p:blipFill>
        <p:spPr>
          <a:xfrm>
            <a:off x="3605690" y="2453987"/>
            <a:ext cx="1932620" cy="1141836"/>
          </a:xfrm>
          <a:prstGeom prst="rect">
            <a:avLst/>
          </a:prstGeom>
        </p:spPr>
      </p:pic>
      <p:pic>
        <p:nvPicPr>
          <p:cNvPr id="13" name="Picture 12" descr="A black and white logo&#10;&#10;Description automatically generated">
            <a:extLst>
              <a:ext uri="{FF2B5EF4-FFF2-40B4-BE49-F238E27FC236}">
                <a16:creationId xmlns:a16="http://schemas.microsoft.com/office/drawing/2014/main" id="{4D72C9DA-6CFE-228B-178B-AA4F6BBA0091}"/>
              </a:ext>
            </a:extLst>
          </p:cNvPr>
          <p:cNvPicPr>
            <a:picLocks noChangeAspect="1"/>
          </p:cNvPicPr>
          <p:nvPr/>
        </p:nvPicPr>
        <p:blipFill>
          <a:blip r:embed="rId5"/>
          <a:stretch>
            <a:fillRect/>
          </a:stretch>
        </p:blipFill>
        <p:spPr>
          <a:xfrm>
            <a:off x="6182853" y="2194800"/>
            <a:ext cx="2680822" cy="1508414"/>
          </a:xfrm>
          <a:prstGeom prst="rect">
            <a:avLst/>
          </a:prstGeom>
        </p:spPr>
      </p:pic>
    </p:spTree>
    <p:extLst>
      <p:ext uri="{BB962C8B-B14F-4D97-AF65-F5344CB8AC3E}">
        <p14:creationId xmlns:p14="http://schemas.microsoft.com/office/powerpoint/2010/main" val="279944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Feedback Points</a:t>
            </a:r>
            <a:endParaRPr dirty="0"/>
          </a:p>
        </p:txBody>
      </p:sp>
      <p:sp>
        <p:nvSpPr>
          <p:cNvPr id="2" name="Google Shape;220;p42">
            <a:extLst>
              <a:ext uri="{FF2B5EF4-FFF2-40B4-BE49-F238E27FC236}">
                <a16:creationId xmlns:a16="http://schemas.microsoft.com/office/drawing/2014/main" id="{0D788B49-E8F1-C019-26C8-F885F375BABA}"/>
              </a:ext>
            </a:extLst>
          </p:cNvPr>
          <p:cNvSpPr txBox="1">
            <a:spLocks/>
          </p:cNvSpPr>
          <p:nvPr/>
        </p:nvSpPr>
        <p:spPr>
          <a:xfrm>
            <a:off x="720000" y="1204762"/>
            <a:ext cx="7704000" cy="30832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spcBef>
                <a:spcPts val="1000"/>
              </a:spcBef>
              <a:buSzPts val="1400"/>
              <a:buFont typeface="Arial"/>
              <a:buChar char="●"/>
            </a:pPr>
            <a:r>
              <a:rPr lang="en-US" sz="1600" dirty="0"/>
              <a:t>Payment information should be part of the </a:t>
            </a:r>
            <a:r>
              <a:rPr lang="en-US" sz="1600" b="1" dirty="0"/>
              <a:t>metadata of the source schema</a:t>
            </a:r>
            <a:r>
              <a:rPr lang="en-US" sz="1600" dirty="0"/>
              <a:t>.</a:t>
            </a:r>
            <a:br>
              <a:rPr lang="en-US" sz="1600" dirty="0"/>
            </a:br>
            <a:r>
              <a:rPr lang="en-US" sz="1600" dirty="0"/>
              <a:t>In other words, payment information should be provided directly by the Data Provider.</a:t>
            </a:r>
          </a:p>
          <a:p>
            <a:pPr marL="457200" indent="-317500">
              <a:spcBef>
                <a:spcPts val="1000"/>
              </a:spcBef>
              <a:buSzPts val="1400"/>
              <a:buFont typeface="Arial"/>
              <a:buChar char="●"/>
            </a:pPr>
            <a:r>
              <a:rPr lang="en-US" sz="1600" dirty="0"/>
              <a:t>Syntactic metadata (e.g., </a:t>
            </a:r>
            <a:r>
              <a:rPr lang="en-US" sz="1600" b="1" dirty="0"/>
              <a:t>data types, value constraints</a:t>
            </a:r>
            <a:r>
              <a:rPr lang="en-US" sz="1600" dirty="0"/>
              <a:t>) can be used to improve the schema-matching performance.</a:t>
            </a:r>
          </a:p>
          <a:p>
            <a:pPr marL="457200" indent="-317500">
              <a:spcBef>
                <a:spcPts val="1000"/>
              </a:spcBef>
              <a:buSzPts val="1400"/>
              <a:buFont typeface="Arial"/>
              <a:buChar char="●"/>
            </a:pPr>
            <a:r>
              <a:rPr lang="en-US" sz="1600" dirty="0"/>
              <a:t>The Interoperability Simulator should use </a:t>
            </a:r>
            <a:r>
              <a:rPr lang="en-US" sz="1600" b="1" dirty="0"/>
              <a:t>context-aware capabilities</a:t>
            </a:r>
            <a:r>
              <a:rPr lang="en-US" sz="1600" dirty="0"/>
              <a:t> such as data types or domain-specific context from IDS Vocabulary Hub.</a:t>
            </a:r>
          </a:p>
          <a:p>
            <a:pPr marL="457200" indent="-317500">
              <a:spcBef>
                <a:spcPts val="1000"/>
              </a:spcBef>
              <a:buSzPts val="1400"/>
              <a:buFont typeface="Arial"/>
              <a:buChar char="●"/>
            </a:pPr>
            <a:r>
              <a:rPr lang="en-US" sz="1600" dirty="0"/>
              <a:t>The Pricing Calculation function should be implemented as a separate function that works at the business/legal interoperability level. </a:t>
            </a:r>
          </a:p>
        </p:txBody>
      </p:sp>
    </p:spTree>
    <p:extLst>
      <p:ext uri="{BB962C8B-B14F-4D97-AF65-F5344CB8AC3E}">
        <p14:creationId xmlns:p14="http://schemas.microsoft.com/office/powerpoint/2010/main" val="1347486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Conclusions</a:t>
            </a:r>
            <a:endParaRPr dirty="0"/>
          </a:p>
        </p:txBody>
      </p:sp>
      <p:sp>
        <p:nvSpPr>
          <p:cNvPr id="2" name="Google Shape;220;p42">
            <a:extLst>
              <a:ext uri="{FF2B5EF4-FFF2-40B4-BE49-F238E27FC236}">
                <a16:creationId xmlns:a16="http://schemas.microsoft.com/office/drawing/2014/main" id="{0D788B49-E8F1-C019-26C8-F885F375BABA}"/>
              </a:ext>
            </a:extLst>
          </p:cNvPr>
          <p:cNvSpPr txBox="1">
            <a:spLocks/>
          </p:cNvSpPr>
          <p:nvPr/>
        </p:nvSpPr>
        <p:spPr>
          <a:xfrm>
            <a:off x="719999" y="1204762"/>
            <a:ext cx="8299309" cy="367203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spcBef>
                <a:spcPts val="1000"/>
              </a:spcBef>
              <a:buSzPts val="1400"/>
              <a:buFont typeface="Arial"/>
              <a:buChar char="●"/>
            </a:pPr>
            <a:r>
              <a:rPr lang="en-US" dirty="0"/>
              <a:t>Interoperability Simulator can help measure costs of resolving the information gap using </a:t>
            </a:r>
            <a:r>
              <a:rPr lang="en-US" b="1" dirty="0"/>
              <a:t>three inputs</a:t>
            </a:r>
            <a:r>
              <a:rPr lang="en-US" dirty="0"/>
              <a:t>: (1) the provided schema (source schema) from the Data Provider, (2) the requested schema (target schema) from the Data Consumer, and (3) the optional pricing information for commercial data.</a:t>
            </a:r>
          </a:p>
          <a:p>
            <a:pPr marL="457200" indent="-317500">
              <a:spcBef>
                <a:spcPts val="1000"/>
              </a:spcBef>
              <a:buSzPts val="1400"/>
              <a:buFont typeface="Arial"/>
              <a:buChar char="●"/>
            </a:pPr>
            <a:r>
              <a:rPr lang="en-US" b="1" dirty="0"/>
              <a:t>The Schema Matching function uses the input schemas</a:t>
            </a:r>
            <a:r>
              <a:rPr lang="en-US" dirty="0"/>
              <a:t> to perform schema matching operations using multiple Matchers. Each Matcher is deployed as a separate container from the Interoperability Simulator’s container.</a:t>
            </a:r>
          </a:p>
          <a:p>
            <a:pPr marL="457200" indent="-317500">
              <a:spcBef>
                <a:spcPts val="1000"/>
              </a:spcBef>
              <a:buSzPts val="1400"/>
              <a:buFont typeface="Arial"/>
              <a:buChar char="●"/>
            </a:pPr>
            <a:r>
              <a:rPr lang="en-US" b="1" dirty="0"/>
              <a:t>The Pricing Calculation function uses the pricing information</a:t>
            </a:r>
            <a:r>
              <a:rPr lang="en-US" dirty="0"/>
              <a:t> provided by the Data Consumer to calculate the total price for the data resource. However, this function is more suitable to solve legal and business interoperability issues than syntactic interoperability issues.</a:t>
            </a:r>
          </a:p>
          <a:p>
            <a:pPr marL="457200" indent="-317500">
              <a:spcBef>
                <a:spcPts val="1000"/>
              </a:spcBef>
              <a:buSzPts val="1400"/>
              <a:buFont typeface="Arial"/>
              <a:buChar char="●"/>
            </a:pPr>
            <a:r>
              <a:rPr lang="en-US" dirty="0"/>
              <a:t>The interoperability assessment results can be summarized into a single interoperability assessment report, presenting the </a:t>
            </a:r>
            <a:r>
              <a:rPr lang="en-US" b="1" dirty="0"/>
              <a:t>schema matching results</a:t>
            </a:r>
            <a:r>
              <a:rPr lang="en-US" dirty="0"/>
              <a:t> and the </a:t>
            </a:r>
            <a:r>
              <a:rPr lang="en-US" b="1" dirty="0"/>
              <a:t>action</a:t>
            </a:r>
            <a:r>
              <a:rPr lang="en-US" dirty="0"/>
              <a:t> that needs to be performed for each source element. </a:t>
            </a:r>
          </a:p>
        </p:txBody>
      </p:sp>
    </p:spTree>
    <p:extLst>
      <p:ext uri="{BB962C8B-B14F-4D97-AF65-F5344CB8AC3E}">
        <p14:creationId xmlns:p14="http://schemas.microsoft.com/office/powerpoint/2010/main" val="1536336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Topics for Future Work</a:t>
            </a:r>
            <a:endParaRPr dirty="0"/>
          </a:p>
        </p:txBody>
      </p:sp>
      <p:sp>
        <p:nvSpPr>
          <p:cNvPr id="2" name="Google Shape;220;p42">
            <a:extLst>
              <a:ext uri="{FF2B5EF4-FFF2-40B4-BE49-F238E27FC236}">
                <a16:creationId xmlns:a16="http://schemas.microsoft.com/office/drawing/2014/main" id="{0D788B49-E8F1-C019-26C8-F885F375BABA}"/>
              </a:ext>
            </a:extLst>
          </p:cNvPr>
          <p:cNvSpPr txBox="1">
            <a:spLocks/>
          </p:cNvSpPr>
          <p:nvPr/>
        </p:nvSpPr>
        <p:spPr>
          <a:xfrm>
            <a:off x="720000" y="1204762"/>
            <a:ext cx="8153836" cy="30832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spcBef>
                <a:spcPts val="1000"/>
              </a:spcBef>
              <a:buSzPts val="1400"/>
              <a:buFont typeface="Arial"/>
              <a:buChar char="●"/>
            </a:pPr>
            <a:r>
              <a:rPr lang="en-US" sz="1600" dirty="0"/>
              <a:t>Realizing the “interoperability solution recommendation” business function (the white components of the reference architecture).</a:t>
            </a:r>
          </a:p>
          <a:p>
            <a:pPr marL="457200" indent="-317500">
              <a:spcBef>
                <a:spcPts val="1000"/>
              </a:spcBef>
              <a:buSzPts val="1400"/>
              <a:buFont typeface="Arial"/>
              <a:buChar char="●"/>
            </a:pPr>
            <a:r>
              <a:rPr lang="en-US" sz="1600" dirty="0"/>
              <a:t>Using another schema format that supports metadata e.g., JSON schema or XSD.</a:t>
            </a:r>
          </a:p>
          <a:p>
            <a:pPr marL="457200" indent="-317500">
              <a:spcBef>
                <a:spcPts val="1000"/>
              </a:spcBef>
              <a:buSzPts val="1400"/>
              <a:buFont typeface="Arial"/>
              <a:buChar char="●"/>
            </a:pPr>
            <a:r>
              <a:rPr lang="en-US" sz="1600" dirty="0"/>
              <a:t>Using Interoperability Simulator to solve problems at the semantic interoperability level.</a:t>
            </a:r>
          </a:p>
        </p:txBody>
      </p:sp>
    </p:spTree>
    <p:extLst>
      <p:ext uri="{BB962C8B-B14F-4D97-AF65-F5344CB8AC3E}">
        <p14:creationId xmlns:p14="http://schemas.microsoft.com/office/powerpoint/2010/main" val="4146885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7" name="Picture 6" descr="A close up of dots&#10;&#10;Description automatically generated">
            <a:extLst>
              <a:ext uri="{FF2B5EF4-FFF2-40B4-BE49-F238E27FC236}">
                <a16:creationId xmlns:a16="http://schemas.microsoft.com/office/drawing/2014/main" id="{FF438A29-8262-4968-0EE0-1A623ED5CAA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000"/>
                    </a14:imgEffect>
                  </a14:imgLayer>
                </a14:imgProps>
              </a:ext>
            </a:extLst>
          </a:blip>
          <a:stretch>
            <a:fillRect/>
          </a:stretch>
        </p:blipFill>
        <p:spPr>
          <a:xfrm>
            <a:off x="0" y="0"/>
            <a:ext cx="9144000" cy="5143500"/>
          </a:xfrm>
          <a:prstGeom prst="rect">
            <a:avLst/>
          </a:prstGeom>
        </p:spPr>
      </p:pic>
      <p:sp>
        <p:nvSpPr>
          <p:cNvPr id="203" name="Google Shape;203;p40"/>
          <p:cNvSpPr txBox="1">
            <a:spLocks noGrp="1"/>
          </p:cNvSpPr>
          <p:nvPr>
            <p:ph type="title"/>
          </p:nvPr>
        </p:nvSpPr>
        <p:spPr>
          <a:xfrm>
            <a:off x="6074785" y="1788073"/>
            <a:ext cx="3069215" cy="156735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1"/>
                </a:solidFill>
              </a:rPr>
              <a:t>Part 1</a:t>
            </a:r>
            <a:br>
              <a:rPr lang="en" sz="3200" dirty="0">
                <a:solidFill>
                  <a:schemeClr val="accent1"/>
                </a:solidFill>
              </a:rPr>
            </a:br>
            <a:r>
              <a:rPr lang="en" sz="3200" dirty="0">
                <a:solidFill>
                  <a:schemeClr val="accent1"/>
                </a:solidFill>
              </a:rPr>
              <a:t>Problem</a:t>
            </a:r>
            <a:br>
              <a:rPr lang="en" sz="3200" dirty="0">
                <a:solidFill>
                  <a:schemeClr val="accent1"/>
                </a:solidFill>
              </a:rPr>
            </a:br>
            <a:r>
              <a:rPr lang="en" sz="3200" dirty="0">
                <a:solidFill>
                  <a:schemeClr val="accent1"/>
                </a:solidFill>
              </a:rPr>
              <a:t>Investigation</a:t>
            </a:r>
            <a:endParaRPr sz="3200" dirty="0">
              <a:solidFill>
                <a:schemeClr val="accen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80"/>
        <p:cNvGrpSpPr/>
        <p:nvPr/>
      </p:nvGrpSpPr>
      <p:grpSpPr>
        <a:xfrm>
          <a:off x="0" y="0"/>
          <a:ext cx="0" cy="0"/>
          <a:chOff x="0" y="0"/>
          <a:chExt cx="0" cy="0"/>
        </a:xfrm>
      </p:grpSpPr>
      <p:pic>
        <p:nvPicPr>
          <p:cNvPr id="4" name="Google Shape;171;p37">
            <a:extLst>
              <a:ext uri="{FF2B5EF4-FFF2-40B4-BE49-F238E27FC236}">
                <a16:creationId xmlns:a16="http://schemas.microsoft.com/office/drawing/2014/main" id="{87044798-F7A8-ABB5-A4FC-20C23ED5F25A}"/>
              </a:ext>
            </a:extLst>
          </p:cNvPr>
          <p:cNvPicPr preferRelativeResize="0">
            <a:picLocks/>
          </p:cNvPicPr>
          <p:nvPr/>
        </p:nvPicPr>
        <p:blipFill>
          <a:blip r:embed="rId3"/>
          <a:srcRect l="2980" r="2980"/>
          <a:stretch/>
        </p:blipFill>
        <p:spPr>
          <a:xfrm>
            <a:off x="-7650" y="0"/>
            <a:ext cx="9151650" cy="5143500"/>
          </a:xfrm>
          <a:prstGeom prst="rect">
            <a:avLst/>
          </a:prstGeom>
        </p:spPr>
      </p:pic>
      <p:sp>
        <p:nvSpPr>
          <p:cNvPr id="5381" name="Google Shape;5381;p67"/>
          <p:cNvSpPr txBox="1">
            <a:spLocks noGrp="1"/>
          </p:cNvSpPr>
          <p:nvPr>
            <p:ph type="title"/>
          </p:nvPr>
        </p:nvSpPr>
        <p:spPr>
          <a:xfrm>
            <a:off x="4572000" y="1783127"/>
            <a:ext cx="4448100" cy="89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 You</a:t>
            </a:r>
            <a:endParaRPr dirty="0"/>
          </a:p>
        </p:txBody>
      </p:sp>
      <p:sp>
        <p:nvSpPr>
          <p:cNvPr id="5382" name="Google Shape;5382;p67"/>
          <p:cNvSpPr txBox="1">
            <a:spLocks noGrp="1"/>
          </p:cNvSpPr>
          <p:nvPr>
            <p:ph type="subTitle" idx="1"/>
          </p:nvPr>
        </p:nvSpPr>
        <p:spPr>
          <a:xfrm>
            <a:off x="4575825" y="2571750"/>
            <a:ext cx="4448100" cy="46746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1" dirty="0">
                <a:solidFill>
                  <a:schemeClr val="lt2"/>
                </a:solidFill>
              </a:rPr>
              <a:t>Questions and feedback would be appreciated!</a:t>
            </a:r>
            <a:endParaRPr lang="en-US" dirty="0"/>
          </a:p>
        </p:txBody>
      </p:sp>
      <p:sp>
        <p:nvSpPr>
          <p:cNvPr id="3" name="Google Shape;174;p37">
            <a:extLst>
              <a:ext uri="{FF2B5EF4-FFF2-40B4-BE49-F238E27FC236}">
                <a16:creationId xmlns:a16="http://schemas.microsoft.com/office/drawing/2014/main" id="{D2E06EAB-E4DB-C253-5243-08D83BD416BF}"/>
              </a:ext>
            </a:extLst>
          </p:cNvPr>
          <p:cNvSpPr txBox="1">
            <a:spLocks/>
          </p:cNvSpPr>
          <p:nvPr/>
        </p:nvSpPr>
        <p:spPr>
          <a:xfrm>
            <a:off x="0" y="4443665"/>
            <a:ext cx="2327564" cy="6255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l"/>
            <a:r>
              <a:rPr lang="en-US" sz="1100" dirty="0"/>
              <a:t>Credits:</a:t>
            </a:r>
          </a:p>
          <a:p>
            <a:pPr marL="0" indent="0" algn="l"/>
            <a:r>
              <a:rPr lang="en-US" sz="1100" dirty="0"/>
              <a:t>Presentation template by </a:t>
            </a:r>
            <a:r>
              <a:rPr lang="en-US" sz="1100" b="1" dirty="0" err="1"/>
              <a:t>Slidesgo</a:t>
            </a:r>
            <a:endParaRPr lang="en-US" sz="1100" b="1" dirty="0"/>
          </a:p>
          <a:p>
            <a:pPr marL="0" indent="0" algn="l"/>
            <a:r>
              <a:rPr lang="en-US" sz="1100" dirty="0"/>
              <a:t>Background images by </a:t>
            </a:r>
            <a:r>
              <a:rPr lang="en-US" sz="1100" b="1" dirty="0" err="1"/>
              <a:t>Freepik</a:t>
            </a:r>
            <a:endParaRPr lang="en-US" sz="1100" b="1" dirty="0"/>
          </a:p>
        </p:txBody>
      </p:sp>
      <p:pic>
        <p:nvPicPr>
          <p:cNvPr id="5" name="Picture 4" descr="A black background with white lines&#10;&#10;Description automatically generated">
            <a:extLst>
              <a:ext uri="{FF2B5EF4-FFF2-40B4-BE49-F238E27FC236}">
                <a16:creationId xmlns:a16="http://schemas.microsoft.com/office/drawing/2014/main" id="{83E9FB87-EB9C-2182-6038-66E59FCDAE21}"/>
              </a:ext>
            </a:extLst>
          </p:cNvPr>
          <p:cNvPicPr>
            <a:picLocks noChangeAspect="1"/>
          </p:cNvPicPr>
          <p:nvPr/>
        </p:nvPicPr>
        <p:blipFill>
          <a:blip r:embed="rId4"/>
          <a:stretch>
            <a:fillRect/>
          </a:stretch>
        </p:blipFill>
        <p:spPr>
          <a:xfrm>
            <a:off x="7563115" y="4346127"/>
            <a:ext cx="1580885" cy="7904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40"/>
        <p:cNvGrpSpPr/>
        <p:nvPr/>
      </p:nvGrpSpPr>
      <p:grpSpPr>
        <a:xfrm>
          <a:off x="0" y="0"/>
          <a:ext cx="0" cy="0"/>
          <a:chOff x="0" y="0"/>
          <a:chExt cx="0" cy="0"/>
        </a:xfrm>
      </p:grpSpPr>
      <p:sp>
        <p:nvSpPr>
          <p:cNvPr id="4" name="Google Shape;189;p39">
            <a:extLst>
              <a:ext uri="{FF2B5EF4-FFF2-40B4-BE49-F238E27FC236}">
                <a16:creationId xmlns:a16="http://schemas.microsoft.com/office/drawing/2014/main" id="{718103B5-F009-6725-BE68-9864EBD594D3}"/>
              </a:ext>
            </a:extLst>
          </p:cNvPr>
          <p:cNvSpPr txBox="1">
            <a:spLocks/>
          </p:cNvSpPr>
          <p:nvPr/>
        </p:nvSpPr>
        <p:spPr>
          <a:xfrm>
            <a:off x="0" y="1073727"/>
            <a:ext cx="6691200" cy="11915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3000"/>
              <a:buFont typeface="Roboto"/>
              <a:buNone/>
              <a:defRPr sz="27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pPr marL="0" indent="0" algn="l"/>
            <a:r>
              <a:rPr lang="en" dirty="0">
                <a:solidFill>
                  <a:schemeClr val="tx1"/>
                </a:solidFill>
              </a:rPr>
              <a:t>“A</a:t>
            </a:r>
            <a:r>
              <a:rPr lang="en-US" dirty="0" err="1">
                <a:solidFill>
                  <a:schemeClr val="tx1"/>
                </a:solidFill>
              </a:rPr>
              <a:t>bility</a:t>
            </a:r>
            <a:r>
              <a:rPr lang="en-US" dirty="0">
                <a:solidFill>
                  <a:schemeClr val="tx1"/>
                </a:solidFill>
              </a:rPr>
              <a:t> of multiple systems or components to exchange information and to </a:t>
            </a:r>
            <a:r>
              <a:rPr lang="en-US" b="1" dirty="0">
                <a:solidFill>
                  <a:schemeClr val="tx1"/>
                </a:solidFill>
              </a:rPr>
              <a:t>use the exchanged information</a:t>
            </a:r>
            <a:r>
              <a:rPr lang="en-US" dirty="0">
                <a:solidFill>
                  <a:schemeClr val="tx1"/>
                </a:solidFill>
              </a:rPr>
              <a:t>”</a:t>
            </a:r>
          </a:p>
        </p:txBody>
      </p:sp>
      <p:sp>
        <p:nvSpPr>
          <p:cNvPr id="7" name="Google Shape;188;p39">
            <a:extLst>
              <a:ext uri="{FF2B5EF4-FFF2-40B4-BE49-F238E27FC236}">
                <a16:creationId xmlns:a16="http://schemas.microsoft.com/office/drawing/2014/main" id="{96CAD3D8-1632-9020-800F-492325A76484}"/>
              </a:ext>
            </a:extLst>
          </p:cNvPr>
          <p:cNvSpPr txBox="1">
            <a:spLocks/>
          </p:cNvSpPr>
          <p:nvPr/>
        </p:nvSpPr>
        <p:spPr>
          <a:xfrm>
            <a:off x="0" y="2265287"/>
            <a:ext cx="43602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oboto"/>
              <a:buNone/>
              <a:defRPr sz="2500" b="1" i="0" u="none" strike="noStrike" cap="none">
                <a:solidFill>
                  <a:schemeClr val="accent1"/>
                </a:solidFill>
                <a:latin typeface="Roboto"/>
                <a:ea typeface="Roboto"/>
                <a:cs typeface="Roboto"/>
                <a:sym typeface="Roboto"/>
              </a:defRPr>
            </a:lvl1pPr>
            <a:lvl2pPr marR="0" lvl="1"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9pPr>
          </a:lstStyle>
          <a:p>
            <a:pPr algn="l"/>
            <a:r>
              <a:rPr lang="en-US" sz="1800" dirty="0"/>
              <a:t>—IEEE Standard Computer Dictionary</a:t>
            </a:r>
            <a:endParaRPr lang="en-US" dirty="0"/>
          </a:p>
        </p:txBody>
      </p:sp>
      <p:sp>
        <p:nvSpPr>
          <p:cNvPr id="10" name="Google Shape;188;p39">
            <a:extLst>
              <a:ext uri="{FF2B5EF4-FFF2-40B4-BE49-F238E27FC236}">
                <a16:creationId xmlns:a16="http://schemas.microsoft.com/office/drawing/2014/main" id="{A7C614B8-4F0D-8034-EADD-0CCA9BF62F6F}"/>
              </a:ext>
            </a:extLst>
          </p:cNvPr>
          <p:cNvSpPr txBox="1">
            <a:spLocks/>
          </p:cNvSpPr>
          <p:nvPr/>
        </p:nvSpPr>
        <p:spPr>
          <a:xfrm>
            <a:off x="4783800" y="4499039"/>
            <a:ext cx="43602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2pPr>
            <a:lvl3pPr marR="0" lvl="2"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3pPr>
            <a:lvl4pPr marR="0" lvl="3"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4pPr>
            <a:lvl5pPr marR="0" lvl="4"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5pPr>
            <a:lvl6pPr marR="0" lvl="5"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6pPr>
            <a:lvl7pPr marR="0" lvl="6"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7pPr>
            <a:lvl8pPr marR="0" lvl="7"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8pPr>
            <a:lvl9pPr marR="0" lvl="8"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9pPr>
          </a:lstStyle>
          <a:p>
            <a:pPr algn="r"/>
            <a:r>
              <a:rPr lang="en-US" sz="1800" dirty="0">
                <a:solidFill>
                  <a:schemeClr val="tx2">
                    <a:lumMod val="75000"/>
                  </a:schemeClr>
                </a:solidFill>
              </a:rPr>
              <a:t>—Peter Wegner</a:t>
            </a:r>
          </a:p>
        </p:txBody>
      </p:sp>
      <p:sp>
        <p:nvSpPr>
          <p:cNvPr id="11" name="Google Shape;189;p39">
            <a:extLst>
              <a:ext uri="{FF2B5EF4-FFF2-40B4-BE49-F238E27FC236}">
                <a16:creationId xmlns:a16="http://schemas.microsoft.com/office/drawing/2014/main" id="{0AE2B704-4EB0-7EAD-C736-EA92E6190D50}"/>
              </a:ext>
            </a:extLst>
          </p:cNvPr>
          <p:cNvSpPr txBox="1">
            <a:spLocks/>
          </p:cNvSpPr>
          <p:nvPr/>
        </p:nvSpPr>
        <p:spPr>
          <a:xfrm>
            <a:off x="2452800" y="3310875"/>
            <a:ext cx="6691200" cy="11915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1pPr>
            <a:lvl2pPr marL="914400" marR="0" lvl="1" indent="-317500" algn="ctr" rtl="0">
              <a:lnSpc>
                <a:spcPct val="100000"/>
              </a:lnSpc>
              <a:spcBef>
                <a:spcPts val="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2pPr>
            <a:lvl3pPr marL="1371600" marR="0" lvl="2" indent="-317500" algn="ctr" rtl="0">
              <a:lnSpc>
                <a:spcPct val="100000"/>
              </a:lnSpc>
              <a:spcBef>
                <a:spcPts val="160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3pPr>
            <a:lvl4pPr marL="1828800" marR="0" lvl="3" indent="-317500" algn="ctr" rtl="0">
              <a:lnSpc>
                <a:spcPct val="100000"/>
              </a:lnSpc>
              <a:spcBef>
                <a:spcPts val="160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4pPr>
            <a:lvl5pPr marL="2286000" marR="0" lvl="4" indent="-317500" algn="ctr" rtl="0">
              <a:lnSpc>
                <a:spcPct val="100000"/>
              </a:lnSpc>
              <a:spcBef>
                <a:spcPts val="160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5pPr>
            <a:lvl6pPr marL="2743200" marR="0" lvl="5" indent="-317500" algn="ctr" rtl="0">
              <a:lnSpc>
                <a:spcPct val="100000"/>
              </a:lnSpc>
              <a:spcBef>
                <a:spcPts val="160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6pPr>
            <a:lvl7pPr marL="3200400" marR="0" lvl="6" indent="-317500" algn="ctr" rtl="0">
              <a:lnSpc>
                <a:spcPct val="100000"/>
              </a:lnSpc>
              <a:spcBef>
                <a:spcPts val="160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7pPr>
            <a:lvl8pPr marL="3657600" marR="0" lvl="7" indent="-317500" algn="ctr" rtl="0">
              <a:lnSpc>
                <a:spcPct val="100000"/>
              </a:lnSpc>
              <a:spcBef>
                <a:spcPts val="1600"/>
              </a:spcBef>
              <a:spcAft>
                <a:spcPts val="0"/>
              </a:spcAft>
              <a:buClr>
                <a:schemeClr val="lt1"/>
              </a:buClr>
              <a:buSzPts val="3000"/>
              <a:buFont typeface="Roboto"/>
              <a:buNone/>
              <a:defRPr sz="3000" b="0" i="0" u="none" strike="noStrike" cap="none">
                <a:solidFill>
                  <a:schemeClr val="lt1"/>
                </a:solidFill>
                <a:latin typeface="Roboto"/>
                <a:ea typeface="Roboto"/>
                <a:cs typeface="Roboto"/>
                <a:sym typeface="Roboto"/>
              </a:defRPr>
            </a:lvl8pPr>
            <a:lvl9pPr marL="4114800" marR="0" lvl="8" indent="-317500" algn="ctr" rtl="0">
              <a:lnSpc>
                <a:spcPct val="100000"/>
              </a:lnSpc>
              <a:spcBef>
                <a:spcPts val="1600"/>
              </a:spcBef>
              <a:spcAft>
                <a:spcPts val="1600"/>
              </a:spcAft>
              <a:buClr>
                <a:schemeClr val="lt1"/>
              </a:buClr>
              <a:buSzPts val="3000"/>
              <a:buFont typeface="Roboto"/>
              <a:buNone/>
              <a:defRPr sz="3000" b="0" i="0" u="none" strike="noStrike" cap="none">
                <a:solidFill>
                  <a:schemeClr val="lt1"/>
                </a:solidFill>
                <a:latin typeface="Roboto"/>
                <a:ea typeface="Roboto"/>
                <a:cs typeface="Roboto"/>
                <a:sym typeface="Roboto"/>
              </a:defRPr>
            </a:lvl9pPr>
          </a:lstStyle>
          <a:p>
            <a:pPr marL="0" indent="0" algn="r"/>
            <a:r>
              <a:rPr lang="en" sz="2400" dirty="0">
                <a:solidFill>
                  <a:schemeClr val="tx1"/>
                </a:solidFill>
              </a:rPr>
              <a:t>“A</a:t>
            </a:r>
            <a:r>
              <a:rPr lang="en-US" sz="2400" dirty="0" err="1">
                <a:solidFill>
                  <a:schemeClr val="tx1"/>
                </a:solidFill>
              </a:rPr>
              <a:t>bility</a:t>
            </a:r>
            <a:r>
              <a:rPr lang="en-US" sz="2400" dirty="0">
                <a:solidFill>
                  <a:schemeClr val="tx1"/>
                </a:solidFill>
              </a:rPr>
              <a:t> of multiple software components to </a:t>
            </a:r>
            <a:r>
              <a:rPr lang="en-US" sz="2400" b="1" dirty="0">
                <a:solidFill>
                  <a:schemeClr val="tx1"/>
                </a:solidFill>
              </a:rPr>
              <a:t>cooperate</a:t>
            </a:r>
            <a:r>
              <a:rPr lang="en-US" sz="2400" dirty="0">
                <a:solidFill>
                  <a:schemeClr val="tx1"/>
                </a:solidFill>
              </a:rPr>
              <a:t> despite having </a:t>
            </a:r>
            <a:r>
              <a:rPr lang="en-US" sz="2400" b="1" dirty="0">
                <a:solidFill>
                  <a:schemeClr val="tx1"/>
                </a:solidFill>
              </a:rPr>
              <a:t>different languages, interfaces, and execution platforms</a:t>
            </a:r>
            <a:r>
              <a:rPr lang="en-US" sz="2400" dirty="0">
                <a:solidFill>
                  <a:schemeClr val="tx1"/>
                </a:solidFill>
              </a:rPr>
              <a:t>”</a:t>
            </a:r>
          </a:p>
        </p:txBody>
      </p:sp>
      <p:sp>
        <p:nvSpPr>
          <p:cNvPr id="12" name="Google Shape;279;p48">
            <a:extLst>
              <a:ext uri="{FF2B5EF4-FFF2-40B4-BE49-F238E27FC236}">
                <a16:creationId xmlns:a16="http://schemas.microsoft.com/office/drawing/2014/main" id="{7D3AA9B7-F36D-21DC-3B81-2067E31AA340}"/>
              </a:ext>
            </a:extLst>
          </p:cNvPr>
          <p:cNvSpPr txBox="1">
            <a:spLocks/>
          </p:cNvSpPr>
          <p:nvPr/>
        </p:nvSpPr>
        <p:spPr>
          <a:xfrm>
            <a:off x="1969350" y="97275"/>
            <a:ext cx="5205300" cy="5331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1pPr>
            <a:lvl2pPr marR="0" lvl="1"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2pPr>
            <a:lvl3pPr marR="0" lvl="2"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3pPr>
            <a:lvl4pPr marR="0" lvl="3"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4pPr>
            <a:lvl5pPr marR="0" lvl="4"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5pPr>
            <a:lvl6pPr marR="0" lvl="5"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6pPr>
            <a:lvl7pPr marR="0" lvl="6"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7pPr>
            <a:lvl8pPr marR="0" lvl="7"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8pPr>
            <a:lvl9pPr marR="0" lvl="8" algn="ctr" rtl="0">
              <a:lnSpc>
                <a:spcPct val="100000"/>
              </a:lnSpc>
              <a:spcBef>
                <a:spcPts val="0"/>
              </a:spcBef>
              <a:spcAft>
                <a:spcPts val="0"/>
              </a:spcAft>
              <a:buClr>
                <a:schemeClr val="lt1"/>
              </a:buClr>
              <a:buSzPts val="3000"/>
              <a:buFont typeface="Roboto"/>
              <a:buNone/>
              <a:defRPr sz="3000" b="1" i="0" u="none" strike="noStrike" cap="none">
                <a:solidFill>
                  <a:schemeClr val="lt1"/>
                </a:solidFill>
                <a:latin typeface="Roboto"/>
                <a:ea typeface="Roboto"/>
                <a:cs typeface="Roboto"/>
                <a:sym typeface="Roboto"/>
              </a:defRPr>
            </a:lvl9pPr>
          </a:lstStyle>
          <a:p>
            <a:r>
              <a:rPr lang="en-US" dirty="0">
                <a:solidFill>
                  <a:schemeClr val="accent1"/>
                </a:solidFill>
              </a:rPr>
              <a:t>Definitions of Interoperability</a:t>
            </a:r>
          </a:p>
        </p:txBody>
      </p:sp>
    </p:spTree>
    <p:extLst>
      <p:ext uri="{BB962C8B-B14F-4D97-AF65-F5344CB8AC3E}">
        <p14:creationId xmlns:p14="http://schemas.microsoft.com/office/powerpoint/2010/main" val="1269347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Interoperability in the IT Industry</a:t>
            </a:r>
            <a:endParaRPr dirty="0"/>
          </a:p>
        </p:txBody>
      </p:sp>
      <p:sp>
        <p:nvSpPr>
          <p:cNvPr id="2" name="Google Shape;220;p42">
            <a:extLst>
              <a:ext uri="{FF2B5EF4-FFF2-40B4-BE49-F238E27FC236}">
                <a16:creationId xmlns:a16="http://schemas.microsoft.com/office/drawing/2014/main" id="{0D788B49-E8F1-C019-26C8-F885F375BABA}"/>
              </a:ext>
            </a:extLst>
          </p:cNvPr>
          <p:cNvSpPr txBox="1">
            <a:spLocks/>
          </p:cNvSpPr>
          <p:nvPr/>
        </p:nvSpPr>
        <p:spPr>
          <a:xfrm>
            <a:off x="720000" y="1204762"/>
            <a:ext cx="7704000" cy="30832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spcBef>
                <a:spcPts val="1000"/>
              </a:spcBef>
              <a:buSzPts val="1400"/>
              <a:buFont typeface="Arial"/>
              <a:buChar char="●"/>
            </a:pPr>
            <a:r>
              <a:rPr lang="en-US" sz="1600" dirty="0"/>
              <a:t>Historically, organizations worked in silos. They don’t use data outside of their organizations.</a:t>
            </a:r>
          </a:p>
          <a:p>
            <a:pPr marL="139700">
              <a:spcBef>
                <a:spcPts val="1000"/>
              </a:spcBef>
              <a:buSzPts val="1400"/>
            </a:pPr>
            <a:endParaRPr lang="en-US" sz="1600" dirty="0"/>
          </a:p>
          <a:p>
            <a:pPr marL="457200" indent="-317500">
              <a:buSzPts val="1400"/>
              <a:buFont typeface="Arial"/>
              <a:buChar char="●"/>
            </a:pPr>
            <a:r>
              <a:rPr lang="en-US" sz="1600" dirty="0"/>
              <a:t>Since the advent of the internet, data exchange process has become more technically feasible. Organizations started to realize the benefits of data sharing.</a:t>
            </a:r>
          </a:p>
          <a:p>
            <a:pPr marL="139700">
              <a:buSzPts val="1400"/>
            </a:pPr>
            <a:endParaRPr lang="en-US" sz="1600" dirty="0"/>
          </a:p>
          <a:p>
            <a:pPr marL="457200" indent="-317500">
              <a:buSzPts val="1400"/>
              <a:buFont typeface="Arial"/>
              <a:buChar char="●"/>
            </a:pPr>
            <a:r>
              <a:rPr lang="en-US" sz="1600" dirty="0"/>
              <a:t>However, data interoperability is still hard to achieve.</a:t>
            </a:r>
          </a:p>
          <a:p>
            <a:pPr marL="139700">
              <a:buSzPts val="1400"/>
            </a:pPr>
            <a:endParaRPr lang="en-US" sz="1600" dirty="0"/>
          </a:p>
          <a:p>
            <a:pPr marL="457200" indent="-317500">
              <a:buSzPts val="1400"/>
              <a:buFont typeface="Arial"/>
              <a:buChar char="●"/>
            </a:pPr>
            <a:r>
              <a:rPr lang="en-US" sz="1600" dirty="0"/>
              <a:t>Example causes: different file formats, different data schemas, different meaning of data instances.</a:t>
            </a:r>
            <a:endParaRPr lang="en-US" dirty="0"/>
          </a:p>
        </p:txBody>
      </p:sp>
    </p:spTree>
    <p:extLst>
      <p:ext uri="{BB962C8B-B14F-4D97-AF65-F5344CB8AC3E}">
        <p14:creationId xmlns:p14="http://schemas.microsoft.com/office/powerpoint/2010/main" val="296038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xfrm>
            <a:off x="720000" y="190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Why creating a new standard</a:t>
            </a:r>
            <a:br>
              <a:rPr lang="en-US" sz="2400" dirty="0"/>
            </a:br>
            <a:r>
              <a:rPr lang="en-US" sz="2400" dirty="0"/>
              <a:t>is not always the perfect solution</a:t>
            </a:r>
            <a:endParaRPr sz="2400" dirty="0">
              <a:solidFill>
                <a:schemeClr val="accent1"/>
              </a:solidFill>
            </a:endParaRPr>
          </a:p>
        </p:txBody>
      </p:sp>
      <p:pic>
        <p:nvPicPr>
          <p:cNvPr id="2" name="Picture 1" descr="A cartoon of a person and person&#10;&#10;Description automatically generated">
            <a:extLst>
              <a:ext uri="{FF2B5EF4-FFF2-40B4-BE49-F238E27FC236}">
                <a16:creationId xmlns:a16="http://schemas.microsoft.com/office/drawing/2014/main" id="{78111C97-AB39-8F52-8E8F-1DCDB2726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352" y="1205346"/>
            <a:ext cx="6441776" cy="3646046"/>
          </a:xfrm>
          <a:prstGeom prst="rect">
            <a:avLst/>
          </a:prstGeom>
        </p:spPr>
      </p:pic>
      <p:sp>
        <p:nvSpPr>
          <p:cNvPr id="3" name="Google Shape;236;p44">
            <a:extLst>
              <a:ext uri="{FF2B5EF4-FFF2-40B4-BE49-F238E27FC236}">
                <a16:creationId xmlns:a16="http://schemas.microsoft.com/office/drawing/2014/main" id="{9B25AD62-FDDA-20EC-96BE-06BCC380D810}"/>
              </a:ext>
            </a:extLst>
          </p:cNvPr>
          <p:cNvSpPr txBox="1">
            <a:spLocks/>
          </p:cNvSpPr>
          <p:nvPr/>
        </p:nvSpPr>
        <p:spPr>
          <a:xfrm>
            <a:off x="0" y="4828561"/>
            <a:ext cx="3089564" cy="2488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100" dirty="0"/>
              <a:t>Source: </a:t>
            </a:r>
            <a:r>
              <a:rPr lang="en-US" sz="1100" dirty="0" err="1"/>
              <a:t>xkcd</a:t>
            </a:r>
            <a:r>
              <a:rPr lang="en-US" sz="1100" dirty="0"/>
              <a:t>: Standards </a:t>
            </a:r>
            <a:r>
              <a:rPr lang="en-US" sz="1100" dirty="0">
                <a:hlinkClick r:id="rId4"/>
              </a:rPr>
              <a:t>https://xkcd.com/927/</a:t>
            </a:r>
            <a:endParaRPr lang="en-US" sz="1100" dirty="0"/>
          </a:p>
        </p:txBody>
      </p:sp>
    </p:spTree>
    <p:extLst>
      <p:ext uri="{BB962C8B-B14F-4D97-AF65-F5344CB8AC3E}">
        <p14:creationId xmlns:p14="http://schemas.microsoft.com/office/powerpoint/2010/main" val="2102406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8"/>
          <p:cNvSpPr txBox="1">
            <a:spLocks noGrp="1"/>
          </p:cNvSpPr>
          <p:nvPr>
            <p:ph type="title"/>
          </p:nvPr>
        </p:nvSpPr>
        <p:spPr>
          <a:xfrm>
            <a:off x="64251" y="679165"/>
            <a:ext cx="8130713" cy="174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dirty="0"/>
              <a:t>If people will always create new standards…</a:t>
            </a:r>
            <a:endParaRPr sz="4800" dirty="0"/>
          </a:p>
        </p:txBody>
      </p:sp>
      <p:sp>
        <p:nvSpPr>
          <p:cNvPr id="4" name="Google Shape;279;p48">
            <a:extLst>
              <a:ext uri="{FF2B5EF4-FFF2-40B4-BE49-F238E27FC236}">
                <a16:creationId xmlns:a16="http://schemas.microsoft.com/office/drawing/2014/main" id="{76CF0875-9334-9F93-18A8-3DFD40F3D245}"/>
              </a:ext>
            </a:extLst>
          </p:cNvPr>
          <p:cNvSpPr txBox="1">
            <a:spLocks/>
          </p:cNvSpPr>
          <p:nvPr/>
        </p:nvSpPr>
        <p:spPr>
          <a:xfrm>
            <a:off x="840105" y="2896044"/>
            <a:ext cx="8130713" cy="174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lt1"/>
              </a:buClr>
              <a:buSzPts val="4800"/>
              <a:buFont typeface="Roboto"/>
              <a:buNone/>
              <a:defRPr sz="6000" b="1"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1" i="0" u="none" strike="noStrike" cap="none">
                <a:solidFill>
                  <a:schemeClr val="dk1"/>
                </a:solidFill>
                <a:latin typeface="Roboto"/>
                <a:ea typeface="Roboto"/>
                <a:cs typeface="Roboto"/>
                <a:sym typeface="Roboto"/>
              </a:defRPr>
            </a:lvl9pPr>
          </a:lstStyle>
          <a:p>
            <a:pPr algn="r"/>
            <a:r>
              <a:rPr lang="en-US" sz="4800" dirty="0"/>
              <a:t>…can we at least bridge the differences?</a:t>
            </a:r>
            <a:br>
              <a:rPr lang="en-US" sz="5400" dirty="0"/>
            </a:br>
            <a:r>
              <a:rPr lang="en-US" sz="1800" dirty="0"/>
              <a:t>preferably in a data-sharing environment</a:t>
            </a:r>
            <a:br>
              <a:rPr lang="en-US" sz="1800" dirty="0"/>
            </a:br>
            <a:r>
              <a:rPr lang="en-US" sz="1000" dirty="0"/>
              <a:t>(which requires another new standard)</a:t>
            </a:r>
            <a:r>
              <a:rPr lang="en-US" sz="1800" dirty="0"/>
              <a:t>  </a:t>
            </a:r>
            <a:endParaRPr lang="en-US" sz="5400" dirty="0"/>
          </a:p>
        </p:txBody>
      </p:sp>
    </p:spTree>
    <p:extLst>
      <p:ext uri="{BB962C8B-B14F-4D97-AF65-F5344CB8AC3E}">
        <p14:creationId xmlns:p14="http://schemas.microsoft.com/office/powerpoint/2010/main" val="2366445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pic>
        <p:nvPicPr>
          <p:cNvPr id="6" name="Picture 5" descr="A diagram of data space&#10;&#10;Description automatically generated">
            <a:extLst>
              <a:ext uri="{FF2B5EF4-FFF2-40B4-BE49-F238E27FC236}">
                <a16:creationId xmlns:a16="http://schemas.microsoft.com/office/drawing/2014/main" id="{F9A97C23-E4A2-8C84-1282-2F543A487198}"/>
              </a:ext>
            </a:extLst>
          </p:cNvPr>
          <p:cNvPicPr>
            <a:picLocks noChangeAspect="1"/>
          </p:cNvPicPr>
          <p:nvPr/>
        </p:nvPicPr>
        <p:blipFill>
          <a:blip r:embed="rId3"/>
          <a:stretch>
            <a:fillRect/>
          </a:stretch>
        </p:blipFill>
        <p:spPr>
          <a:xfrm>
            <a:off x="0" y="2924"/>
            <a:ext cx="9144000" cy="5137652"/>
          </a:xfrm>
          <a:prstGeom prst="rect">
            <a:avLst/>
          </a:prstGeom>
        </p:spPr>
      </p:pic>
    </p:spTree>
    <p:extLst>
      <p:ext uri="{BB962C8B-B14F-4D97-AF65-F5344CB8AC3E}">
        <p14:creationId xmlns:p14="http://schemas.microsoft.com/office/powerpoint/2010/main" val="343728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00"/>
        <p:cNvGrpSpPr/>
        <p:nvPr/>
      </p:nvGrpSpPr>
      <p:grpSpPr>
        <a:xfrm>
          <a:off x="0" y="0"/>
          <a:ext cx="0" cy="0"/>
          <a:chOff x="0" y="0"/>
          <a:chExt cx="0" cy="0"/>
        </a:xfrm>
      </p:grpSpPr>
      <p:sp>
        <p:nvSpPr>
          <p:cNvPr id="5402" name="Google Shape;5402;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Interoperability in IDS</a:t>
            </a:r>
            <a:endParaRPr dirty="0"/>
          </a:p>
        </p:txBody>
      </p:sp>
      <p:sp>
        <p:nvSpPr>
          <p:cNvPr id="2" name="Google Shape;220;p42">
            <a:extLst>
              <a:ext uri="{FF2B5EF4-FFF2-40B4-BE49-F238E27FC236}">
                <a16:creationId xmlns:a16="http://schemas.microsoft.com/office/drawing/2014/main" id="{0D788B49-E8F1-C019-26C8-F885F375BABA}"/>
              </a:ext>
            </a:extLst>
          </p:cNvPr>
          <p:cNvSpPr txBox="1">
            <a:spLocks/>
          </p:cNvSpPr>
          <p:nvPr/>
        </p:nvSpPr>
        <p:spPr>
          <a:xfrm>
            <a:off x="720000" y="1204762"/>
            <a:ext cx="7704000" cy="30832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spcBef>
                <a:spcPts val="1000"/>
              </a:spcBef>
              <a:buSzPts val="1400"/>
              <a:buFont typeface="Arial"/>
              <a:buChar char="●"/>
            </a:pPr>
            <a:r>
              <a:rPr lang="en-US" sz="1600" dirty="0"/>
              <a:t>IDS only provides an ecosystem to enable data sharing between the data space participants.</a:t>
            </a:r>
          </a:p>
          <a:p>
            <a:pPr marL="139700">
              <a:spcBef>
                <a:spcPts val="1000"/>
              </a:spcBef>
              <a:buSzPts val="1400"/>
            </a:pPr>
            <a:endParaRPr lang="en-US" sz="1600" dirty="0"/>
          </a:p>
          <a:p>
            <a:pPr marL="457200" indent="-317500">
              <a:buSzPts val="1400"/>
              <a:buFont typeface="Arial"/>
              <a:buChar char="●"/>
            </a:pPr>
            <a:r>
              <a:rPr lang="en-US" sz="1600" dirty="0"/>
              <a:t>IDS does not provide a way to measure information gap in data schemas etc.</a:t>
            </a:r>
          </a:p>
          <a:p>
            <a:pPr marL="139700">
              <a:buSzPts val="1400"/>
            </a:pPr>
            <a:endParaRPr lang="en-US" sz="1600" dirty="0"/>
          </a:p>
          <a:p>
            <a:pPr marL="457200" indent="-317500">
              <a:buSzPts val="1400"/>
              <a:buFont typeface="Arial"/>
              <a:buChar char="●"/>
            </a:pPr>
            <a:r>
              <a:rPr lang="en-US" sz="1600" dirty="0"/>
              <a:t>As a data marketplace, IDS does not provide a way to calculate the total costs to access commercial data.</a:t>
            </a:r>
          </a:p>
          <a:p>
            <a:pPr marL="139700">
              <a:buSzPts val="1400"/>
            </a:pPr>
            <a:endParaRPr lang="en-US" sz="1600" dirty="0"/>
          </a:p>
          <a:p>
            <a:pPr marL="457200" indent="-317500">
              <a:buSzPts val="1400"/>
              <a:buFont typeface="Arial"/>
              <a:buChar char="●"/>
            </a:pPr>
            <a:r>
              <a:rPr lang="en-US" sz="1600" dirty="0"/>
              <a:t>Proposed solution: </a:t>
            </a:r>
            <a:r>
              <a:rPr lang="en-US" sz="1600" b="1" dirty="0"/>
              <a:t>Interoperability Simulator</a:t>
            </a:r>
          </a:p>
        </p:txBody>
      </p:sp>
    </p:spTree>
    <p:extLst>
      <p:ext uri="{BB962C8B-B14F-4D97-AF65-F5344CB8AC3E}">
        <p14:creationId xmlns:p14="http://schemas.microsoft.com/office/powerpoint/2010/main" val="445469483"/>
      </p:ext>
    </p:extLst>
  </p:cSld>
  <p:clrMapOvr>
    <a:masterClrMapping/>
  </p:clrMapOvr>
</p:sld>
</file>

<file path=ppt/theme/theme1.xml><?xml version="1.0" encoding="utf-8"?>
<a:theme xmlns:a="http://schemas.openxmlformats.org/drawingml/2006/main" name="Simple Business by Slidesgo">
  <a:themeElements>
    <a:clrScheme name="Simple Light">
      <a:dk1>
        <a:srgbClr val="1D262D"/>
      </a:dk1>
      <a:lt1>
        <a:srgbClr val="FFFFFF"/>
      </a:lt1>
      <a:dk2>
        <a:srgbClr val="A5B7C6"/>
      </a:dk2>
      <a:lt2>
        <a:srgbClr val="5F7D95"/>
      </a:lt2>
      <a:accent1>
        <a:srgbClr val="3B4E5F"/>
      </a:accent1>
      <a:accent2>
        <a:srgbClr val="193441"/>
      </a:accent2>
      <a:accent3>
        <a:srgbClr val="FFFFFF"/>
      </a:accent3>
      <a:accent4>
        <a:srgbClr val="FFFFFF"/>
      </a:accent4>
      <a:accent5>
        <a:srgbClr val="FFFFFF"/>
      </a:accent5>
      <a:accent6>
        <a:srgbClr val="FFFFFF"/>
      </a:accent6>
      <a:hlink>
        <a:srgbClr val="1D26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942</Words>
  <Application>Microsoft Office PowerPoint</Application>
  <PresentationFormat>On-screen Show (16:9)</PresentationFormat>
  <Paragraphs>120</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Bebas Neue</vt:lpstr>
      <vt:lpstr>Roboto</vt:lpstr>
      <vt:lpstr>Simple Business by Slidesgo</vt:lpstr>
      <vt:lpstr>Interoperability Simulator for Data Spaces</vt:lpstr>
      <vt:lpstr>Research Approach</vt:lpstr>
      <vt:lpstr>Part 1 Problem Investigation</vt:lpstr>
      <vt:lpstr>PowerPoint Presentation</vt:lpstr>
      <vt:lpstr>Interoperability in the IT Industry</vt:lpstr>
      <vt:lpstr>Why creating a new standard is not always the perfect solution</vt:lpstr>
      <vt:lpstr>If people will always create new standards…</vt:lpstr>
      <vt:lpstr>PowerPoint Presentation</vt:lpstr>
      <vt:lpstr>Interoperability in IDS</vt:lpstr>
      <vt:lpstr>Research Questions</vt:lpstr>
      <vt:lpstr>Part 2 Treatment Design</vt:lpstr>
      <vt:lpstr>Design Artifacts</vt:lpstr>
      <vt:lpstr>Interoperability Scenario</vt:lpstr>
      <vt:lpstr>Reference Architecture</vt:lpstr>
      <vt:lpstr>Reference Architecture</vt:lpstr>
      <vt:lpstr>Reference Architecture</vt:lpstr>
      <vt:lpstr>Reference Architecture</vt:lpstr>
      <vt:lpstr>Reference Architecture</vt:lpstr>
      <vt:lpstr>Decoupled Matchers Design</vt:lpstr>
      <vt:lpstr>Part 3 Treatment Validation</vt:lpstr>
      <vt:lpstr>Prototype Development</vt:lpstr>
      <vt:lpstr>Implementation of the Interoperability Simulator</vt:lpstr>
      <vt:lpstr>Implementation of the IDS Connector</vt:lpstr>
      <vt:lpstr>Implementation of the IDS Connector</vt:lpstr>
      <vt:lpstr>Implementation of the IDS Connector</vt:lpstr>
      <vt:lpstr>Prototype Validation using Expert Opinion</vt:lpstr>
      <vt:lpstr>Key Feedback Points</vt:lpstr>
      <vt:lpstr>Conclusions</vt:lpstr>
      <vt:lpstr>Topics for 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Business</dc:title>
  <cp:lastModifiedBy>Aldi Doanta Kurnia,  (Aldi, Student M-CS)</cp:lastModifiedBy>
  <cp:revision>46</cp:revision>
  <dcterms:modified xsi:type="dcterms:W3CDTF">2023-10-20T00:25:06Z</dcterms:modified>
</cp:coreProperties>
</file>